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469" r:id="rId2"/>
    <p:sldId id="471" r:id="rId3"/>
    <p:sldId id="472" r:id="rId4"/>
    <p:sldId id="805" r:id="rId5"/>
    <p:sldId id="473" r:id="rId6"/>
    <p:sldId id="806" r:id="rId7"/>
    <p:sldId id="474" r:id="rId8"/>
    <p:sldId id="807"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107" d="100"/>
          <a:sy n="107" d="100"/>
        </p:scale>
        <p:origin x="84" y="2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1EEB8C-E46A-401F-BA75-976DB4A03116}" type="datetimeFigureOut">
              <a:rPr lang="zh-CN" altLang="en-US" smtClean="0"/>
              <a:t>2020/4/27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183AEB-67FC-4EF1-889B-527A71344042}" type="slidenum">
              <a:rPr lang="zh-CN" altLang="en-US" smtClean="0"/>
              <a:t>‹#›</a:t>
            </a:fld>
            <a:endParaRPr lang="zh-CN" altLang="en-US"/>
          </a:p>
        </p:txBody>
      </p:sp>
    </p:spTree>
    <p:extLst>
      <p:ext uri="{BB962C8B-B14F-4D97-AF65-F5344CB8AC3E}">
        <p14:creationId xmlns:p14="http://schemas.microsoft.com/office/powerpoint/2010/main" val="3596344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D3865DE-3C98-40F1-B1B1-E261B8A05A6D}" type="slidenum">
              <a:rPr kumimoji="0" lang="zh-CN"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zh-CN"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2203578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D3865DE-3C98-40F1-B1B1-E261B8A05A6D}" type="slidenum">
              <a:rPr kumimoji="0" lang="zh-CN"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zh-CN"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1807536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Rectangle 4">
            <a:extLst>
              <a:ext uri="{FF2B5EF4-FFF2-40B4-BE49-F238E27FC236}">
                <a16:creationId xmlns:a16="http://schemas.microsoft.com/office/drawing/2014/main" id="{12ADCDE0-A2B1-4AE1-ACF1-3E3905311410}"/>
              </a:ext>
            </a:extLst>
          </p:cNvPr>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a:extLst>
              <a:ext uri="{FF2B5EF4-FFF2-40B4-BE49-F238E27FC236}">
                <a16:creationId xmlns:a16="http://schemas.microsoft.com/office/drawing/2014/main" id="{FDF5D8E8-9BE4-4EFE-ABBE-266735434431}"/>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a:extLst>
              <a:ext uri="{FF2B5EF4-FFF2-40B4-BE49-F238E27FC236}">
                <a16:creationId xmlns:a16="http://schemas.microsoft.com/office/drawing/2014/main" id="{7FB92858-57C9-4AA3-B7DE-08A242D4B7C2}"/>
              </a:ext>
            </a:extLst>
          </p:cNvPr>
          <p:cNvSpPr>
            <a:spLocks noGrp="1" noChangeArrowheads="1"/>
          </p:cNvSpPr>
          <p:nvPr>
            <p:ph type="sldNum" sz="quarter" idx="12"/>
          </p:nvPr>
        </p:nvSpPr>
        <p:spPr>
          <a:ln/>
        </p:spPr>
        <p:txBody>
          <a:bodyPr/>
          <a:lstStyle>
            <a:lvl1pPr>
              <a:defRPr/>
            </a:lvl1pPr>
          </a:lstStyle>
          <a:p>
            <a:pPr>
              <a:defRPr/>
            </a:pPr>
            <a:fld id="{FF530C6B-CC0D-4A7C-BDCB-09DB998FB82A}" type="slidenum">
              <a:rPr lang="zh-CN" altLang="zh-CN"/>
              <a:pPr>
                <a:defRPr/>
              </a:pPr>
              <a:t>‹#›</a:t>
            </a:fld>
            <a:endParaRPr lang="zh-CN" altLang="zh-CN"/>
          </a:p>
        </p:txBody>
      </p:sp>
    </p:spTree>
    <p:extLst>
      <p:ext uri="{BB962C8B-B14F-4D97-AF65-F5344CB8AC3E}">
        <p14:creationId xmlns:p14="http://schemas.microsoft.com/office/powerpoint/2010/main" val="102417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Rectangle 4">
            <a:extLst>
              <a:ext uri="{FF2B5EF4-FFF2-40B4-BE49-F238E27FC236}">
                <a16:creationId xmlns:a16="http://schemas.microsoft.com/office/drawing/2014/main" id="{9505DB62-C1A4-4D74-8765-D0F474E88A4B}"/>
              </a:ext>
            </a:extLst>
          </p:cNvPr>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a:extLst>
              <a:ext uri="{FF2B5EF4-FFF2-40B4-BE49-F238E27FC236}">
                <a16:creationId xmlns:a16="http://schemas.microsoft.com/office/drawing/2014/main" id="{B78B9F2C-DDC0-41CF-88AF-AF7A6B7510A4}"/>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a:extLst>
              <a:ext uri="{FF2B5EF4-FFF2-40B4-BE49-F238E27FC236}">
                <a16:creationId xmlns:a16="http://schemas.microsoft.com/office/drawing/2014/main" id="{DC400FAB-3C57-4C82-A802-ADF18FB08649}"/>
              </a:ext>
            </a:extLst>
          </p:cNvPr>
          <p:cNvSpPr>
            <a:spLocks noGrp="1" noChangeArrowheads="1"/>
          </p:cNvSpPr>
          <p:nvPr>
            <p:ph type="sldNum" sz="quarter" idx="12"/>
          </p:nvPr>
        </p:nvSpPr>
        <p:spPr>
          <a:ln/>
        </p:spPr>
        <p:txBody>
          <a:bodyPr/>
          <a:lstStyle>
            <a:lvl1pPr>
              <a:defRPr/>
            </a:lvl1pPr>
          </a:lstStyle>
          <a:p>
            <a:pPr>
              <a:defRPr/>
            </a:pPr>
            <a:fld id="{94C08949-2292-4BA1-BD70-1FB950B71163}" type="slidenum">
              <a:rPr lang="zh-CN" altLang="zh-CN"/>
              <a:pPr>
                <a:defRPr/>
              </a:pPr>
              <a:t>‹#›</a:t>
            </a:fld>
            <a:endParaRPr lang="zh-CN" altLang="zh-CN"/>
          </a:p>
        </p:txBody>
      </p:sp>
    </p:spTree>
    <p:extLst>
      <p:ext uri="{BB962C8B-B14F-4D97-AF65-F5344CB8AC3E}">
        <p14:creationId xmlns:p14="http://schemas.microsoft.com/office/powerpoint/2010/main" val="2863912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Rectangle 4">
            <a:extLst>
              <a:ext uri="{FF2B5EF4-FFF2-40B4-BE49-F238E27FC236}">
                <a16:creationId xmlns:a16="http://schemas.microsoft.com/office/drawing/2014/main" id="{933554F2-DB31-4E94-BAE7-738C073F65F0}"/>
              </a:ext>
            </a:extLst>
          </p:cNvPr>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a:extLst>
              <a:ext uri="{FF2B5EF4-FFF2-40B4-BE49-F238E27FC236}">
                <a16:creationId xmlns:a16="http://schemas.microsoft.com/office/drawing/2014/main" id="{DF2F4BF6-9826-4BBE-8F43-33B783647EE2}"/>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a:extLst>
              <a:ext uri="{FF2B5EF4-FFF2-40B4-BE49-F238E27FC236}">
                <a16:creationId xmlns:a16="http://schemas.microsoft.com/office/drawing/2014/main" id="{E8116692-D73B-42A0-A9DF-5FD229701451}"/>
              </a:ext>
            </a:extLst>
          </p:cNvPr>
          <p:cNvSpPr>
            <a:spLocks noGrp="1" noChangeArrowheads="1"/>
          </p:cNvSpPr>
          <p:nvPr>
            <p:ph type="sldNum" sz="quarter" idx="12"/>
          </p:nvPr>
        </p:nvSpPr>
        <p:spPr>
          <a:ln/>
        </p:spPr>
        <p:txBody>
          <a:bodyPr/>
          <a:lstStyle>
            <a:lvl1pPr>
              <a:defRPr/>
            </a:lvl1pPr>
          </a:lstStyle>
          <a:p>
            <a:pPr>
              <a:defRPr/>
            </a:pPr>
            <a:fld id="{5BFD20CF-5383-4026-A923-5B1C18F5192C}" type="slidenum">
              <a:rPr lang="zh-CN" altLang="zh-CN"/>
              <a:pPr>
                <a:defRPr/>
              </a:pPr>
              <a:t>‹#›</a:t>
            </a:fld>
            <a:endParaRPr lang="zh-CN" altLang="zh-CN"/>
          </a:p>
        </p:txBody>
      </p:sp>
    </p:spTree>
    <p:extLst>
      <p:ext uri="{BB962C8B-B14F-4D97-AF65-F5344CB8AC3E}">
        <p14:creationId xmlns:p14="http://schemas.microsoft.com/office/powerpoint/2010/main" val="1371624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Rectangle 4">
            <a:extLst>
              <a:ext uri="{FF2B5EF4-FFF2-40B4-BE49-F238E27FC236}">
                <a16:creationId xmlns:a16="http://schemas.microsoft.com/office/drawing/2014/main" id="{4225D938-F995-4DB3-AF39-548279B2F2A8}"/>
              </a:ext>
            </a:extLst>
          </p:cNvPr>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a:extLst>
              <a:ext uri="{FF2B5EF4-FFF2-40B4-BE49-F238E27FC236}">
                <a16:creationId xmlns:a16="http://schemas.microsoft.com/office/drawing/2014/main" id="{1B4A3972-CCAB-4B56-A1CF-CE7910FEAC87}"/>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a:extLst>
              <a:ext uri="{FF2B5EF4-FFF2-40B4-BE49-F238E27FC236}">
                <a16:creationId xmlns:a16="http://schemas.microsoft.com/office/drawing/2014/main" id="{2FE253F3-63B8-484E-B7CB-618A65E1E861}"/>
              </a:ext>
            </a:extLst>
          </p:cNvPr>
          <p:cNvSpPr>
            <a:spLocks noGrp="1" noChangeArrowheads="1"/>
          </p:cNvSpPr>
          <p:nvPr>
            <p:ph type="sldNum" sz="quarter" idx="12"/>
          </p:nvPr>
        </p:nvSpPr>
        <p:spPr>
          <a:ln/>
        </p:spPr>
        <p:txBody>
          <a:bodyPr/>
          <a:lstStyle>
            <a:lvl1pPr>
              <a:defRPr/>
            </a:lvl1pPr>
          </a:lstStyle>
          <a:p>
            <a:pPr>
              <a:defRPr/>
            </a:pPr>
            <a:fld id="{075E3CB9-767D-4311-9993-20C2EC7B6A0C}" type="slidenum">
              <a:rPr lang="zh-CN" altLang="zh-CN"/>
              <a:pPr>
                <a:defRPr/>
              </a:pPr>
              <a:t>‹#›</a:t>
            </a:fld>
            <a:endParaRPr lang="zh-CN" altLang="zh-CN"/>
          </a:p>
        </p:txBody>
      </p:sp>
    </p:spTree>
    <p:extLst>
      <p:ext uri="{BB962C8B-B14F-4D97-AF65-F5344CB8AC3E}">
        <p14:creationId xmlns:p14="http://schemas.microsoft.com/office/powerpoint/2010/main" val="13391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9"/>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Rectangle 4">
            <a:extLst>
              <a:ext uri="{FF2B5EF4-FFF2-40B4-BE49-F238E27FC236}">
                <a16:creationId xmlns:a16="http://schemas.microsoft.com/office/drawing/2014/main" id="{F01EF47E-BE52-4D7A-812C-5BD9459D8E85}"/>
              </a:ext>
            </a:extLst>
          </p:cNvPr>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a:extLst>
              <a:ext uri="{FF2B5EF4-FFF2-40B4-BE49-F238E27FC236}">
                <a16:creationId xmlns:a16="http://schemas.microsoft.com/office/drawing/2014/main" id="{02CD6E27-AB7D-4C74-B4DA-0B7FB54B5408}"/>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a:extLst>
              <a:ext uri="{FF2B5EF4-FFF2-40B4-BE49-F238E27FC236}">
                <a16:creationId xmlns:a16="http://schemas.microsoft.com/office/drawing/2014/main" id="{2DA8DFA1-2D79-4B41-933A-5911BB833035}"/>
              </a:ext>
            </a:extLst>
          </p:cNvPr>
          <p:cNvSpPr>
            <a:spLocks noGrp="1" noChangeArrowheads="1"/>
          </p:cNvSpPr>
          <p:nvPr>
            <p:ph type="sldNum" sz="quarter" idx="12"/>
          </p:nvPr>
        </p:nvSpPr>
        <p:spPr>
          <a:ln/>
        </p:spPr>
        <p:txBody>
          <a:bodyPr/>
          <a:lstStyle>
            <a:lvl1pPr>
              <a:defRPr/>
            </a:lvl1pPr>
          </a:lstStyle>
          <a:p>
            <a:pPr>
              <a:defRPr/>
            </a:pPr>
            <a:fld id="{47DD8160-6867-40C6-B7B9-743F1042C3B6}" type="slidenum">
              <a:rPr lang="zh-CN" altLang="zh-CN"/>
              <a:pPr>
                <a:defRPr/>
              </a:pPr>
              <a:t>‹#›</a:t>
            </a:fld>
            <a:endParaRPr lang="zh-CN" altLang="zh-CN"/>
          </a:p>
        </p:txBody>
      </p:sp>
    </p:spTree>
    <p:extLst>
      <p:ext uri="{BB962C8B-B14F-4D97-AF65-F5344CB8AC3E}">
        <p14:creationId xmlns:p14="http://schemas.microsoft.com/office/powerpoint/2010/main" val="3522955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97600" y="1600201"/>
            <a:ext cx="5384800" cy="452596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Rectangle 4">
            <a:extLst>
              <a:ext uri="{FF2B5EF4-FFF2-40B4-BE49-F238E27FC236}">
                <a16:creationId xmlns:a16="http://schemas.microsoft.com/office/drawing/2014/main" id="{C8CDA469-35FA-4D08-A2E9-53C9AB0DBC6E}"/>
              </a:ext>
            </a:extLst>
          </p:cNvPr>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a:extLst>
              <a:ext uri="{FF2B5EF4-FFF2-40B4-BE49-F238E27FC236}">
                <a16:creationId xmlns:a16="http://schemas.microsoft.com/office/drawing/2014/main" id="{3A2854D1-507F-48E5-B707-5F8336EBC7AA}"/>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a:extLst>
              <a:ext uri="{FF2B5EF4-FFF2-40B4-BE49-F238E27FC236}">
                <a16:creationId xmlns:a16="http://schemas.microsoft.com/office/drawing/2014/main" id="{745748F6-9601-41E2-B844-614F55163E82}"/>
              </a:ext>
            </a:extLst>
          </p:cNvPr>
          <p:cNvSpPr>
            <a:spLocks noGrp="1" noChangeArrowheads="1"/>
          </p:cNvSpPr>
          <p:nvPr>
            <p:ph type="sldNum" sz="quarter" idx="12"/>
          </p:nvPr>
        </p:nvSpPr>
        <p:spPr>
          <a:ln/>
        </p:spPr>
        <p:txBody>
          <a:bodyPr/>
          <a:lstStyle>
            <a:lvl1pPr>
              <a:defRPr/>
            </a:lvl1pPr>
          </a:lstStyle>
          <a:p>
            <a:pPr>
              <a:defRPr/>
            </a:pPr>
            <a:fld id="{4E524002-4D7D-4DB8-929C-694AA121B657}" type="slidenum">
              <a:rPr lang="zh-CN" altLang="zh-CN"/>
              <a:pPr>
                <a:defRPr/>
              </a:pPr>
              <a:t>‹#›</a:t>
            </a:fld>
            <a:endParaRPr lang="zh-CN" altLang="zh-CN"/>
          </a:p>
        </p:txBody>
      </p:sp>
    </p:spTree>
    <p:extLst>
      <p:ext uri="{BB962C8B-B14F-4D97-AF65-F5344CB8AC3E}">
        <p14:creationId xmlns:p14="http://schemas.microsoft.com/office/powerpoint/2010/main" val="2076175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6"/>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40318" y="2505075"/>
            <a:ext cx="5158316"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71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Rectangle 4">
            <a:extLst>
              <a:ext uri="{FF2B5EF4-FFF2-40B4-BE49-F238E27FC236}">
                <a16:creationId xmlns:a16="http://schemas.microsoft.com/office/drawing/2014/main" id="{040F53D6-E9D9-4E52-AF7F-4915D730F180}"/>
              </a:ext>
            </a:extLst>
          </p:cNvPr>
          <p:cNvSpPr>
            <a:spLocks noGrp="1" noChangeArrowheads="1"/>
          </p:cNvSpPr>
          <p:nvPr>
            <p:ph type="dt" sz="half" idx="10"/>
          </p:nvPr>
        </p:nvSpPr>
        <p:spPr>
          <a:ln/>
        </p:spPr>
        <p:txBody>
          <a:bodyPr/>
          <a:lstStyle>
            <a:lvl1pPr>
              <a:defRPr/>
            </a:lvl1pPr>
          </a:lstStyle>
          <a:p>
            <a:pPr>
              <a:defRPr/>
            </a:pPr>
            <a:endParaRPr lang="zh-CN" altLang="zh-CN"/>
          </a:p>
        </p:txBody>
      </p:sp>
      <p:sp>
        <p:nvSpPr>
          <p:cNvPr id="8" name="Rectangle 5">
            <a:extLst>
              <a:ext uri="{FF2B5EF4-FFF2-40B4-BE49-F238E27FC236}">
                <a16:creationId xmlns:a16="http://schemas.microsoft.com/office/drawing/2014/main" id="{BDE63AF8-4B51-4E4D-BF0A-AC3455D8807C}"/>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9" name="Rectangle 6">
            <a:extLst>
              <a:ext uri="{FF2B5EF4-FFF2-40B4-BE49-F238E27FC236}">
                <a16:creationId xmlns:a16="http://schemas.microsoft.com/office/drawing/2014/main" id="{BB34B999-FDE1-474E-947A-5A36AA8E0C4C}"/>
              </a:ext>
            </a:extLst>
          </p:cNvPr>
          <p:cNvSpPr>
            <a:spLocks noGrp="1" noChangeArrowheads="1"/>
          </p:cNvSpPr>
          <p:nvPr>
            <p:ph type="sldNum" sz="quarter" idx="12"/>
          </p:nvPr>
        </p:nvSpPr>
        <p:spPr>
          <a:ln/>
        </p:spPr>
        <p:txBody>
          <a:bodyPr/>
          <a:lstStyle>
            <a:lvl1pPr>
              <a:defRPr/>
            </a:lvl1pPr>
          </a:lstStyle>
          <a:p>
            <a:pPr>
              <a:defRPr/>
            </a:pPr>
            <a:fld id="{E480976A-D181-4691-BA3F-EDF0296FF589}" type="slidenum">
              <a:rPr lang="zh-CN" altLang="zh-CN"/>
              <a:pPr>
                <a:defRPr/>
              </a:pPr>
              <a:t>‹#›</a:t>
            </a:fld>
            <a:endParaRPr lang="zh-CN" altLang="zh-CN"/>
          </a:p>
        </p:txBody>
      </p:sp>
    </p:spTree>
    <p:extLst>
      <p:ext uri="{BB962C8B-B14F-4D97-AF65-F5344CB8AC3E}">
        <p14:creationId xmlns:p14="http://schemas.microsoft.com/office/powerpoint/2010/main" val="3874854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a:extLst>
              <a:ext uri="{FF2B5EF4-FFF2-40B4-BE49-F238E27FC236}">
                <a16:creationId xmlns:a16="http://schemas.microsoft.com/office/drawing/2014/main" id="{7461C585-2997-482C-9B08-3FB6647DDE71}"/>
              </a:ext>
            </a:extLst>
          </p:cNvPr>
          <p:cNvSpPr>
            <a:spLocks noGrp="1" noChangeArrowheads="1"/>
          </p:cNvSpPr>
          <p:nvPr>
            <p:ph type="dt" sz="half" idx="10"/>
          </p:nvPr>
        </p:nvSpPr>
        <p:spPr>
          <a:ln/>
        </p:spPr>
        <p:txBody>
          <a:bodyPr/>
          <a:lstStyle>
            <a:lvl1pPr>
              <a:defRPr/>
            </a:lvl1pPr>
          </a:lstStyle>
          <a:p>
            <a:pPr>
              <a:defRPr/>
            </a:pPr>
            <a:endParaRPr lang="zh-CN" altLang="zh-CN"/>
          </a:p>
        </p:txBody>
      </p:sp>
      <p:sp>
        <p:nvSpPr>
          <p:cNvPr id="4" name="Rectangle 5">
            <a:extLst>
              <a:ext uri="{FF2B5EF4-FFF2-40B4-BE49-F238E27FC236}">
                <a16:creationId xmlns:a16="http://schemas.microsoft.com/office/drawing/2014/main" id="{6D727072-7B3D-4272-AB0D-472B4715E5F4}"/>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5" name="Rectangle 6">
            <a:extLst>
              <a:ext uri="{FF2B5EF4-FFF2-40B4-BE49-F238E27FC236}">
                <a16:creationId xmlns:a16="http://schemas.microsoft.com/office/drawing/2014/main" id="{A80CF796-284C-4356-A6ED-8BBD0423DAE0}"/>
              </a:ext>
            </a:extLst>
          </p:cNvPr>
          <p:cNvSpPr>
            <a:spLocks noGrp="1" noChangeArrowheads="1"/>
          </p:cNvSpPr>
          <p:nvPr>
            <p:ph type="sldNum" sz="quarter" idx="12"/>
          </p:nvPr>
        </p:nvSpPr>
        <p:spPr>
          <a:ln/>
        </p:spPr>
        <p:txBody>
          <a:bodyPr/>
          <a:lstStyle>
            <a:lvl1pPr>
              <a:defRPr/>
            </a:lvl1pPr>
          </a:lstStyle>
          <a:p>
            <a:pPr>
              <a:defRPr/>
            </a:pPr>
            <a:fld id="{C8CF6996-C879-4D5E-83BF-CEA9B84F7764}" type="slidenum">
              <a:rPr lang="zh-CN" altLang="zh-CN"/>
              <a:pPr>
                <a:defRPr/>
              </a:pPr>
              <a:t>‹#›</a:t>
            </a:fld>
            <a:endParaRPr lang="zh-CN" altLang="zh-CN"/>
          </a:p>
        </p:txBody>
      </p:sp>
    </p:spTree>
    <p:extLst>
      <p:ext uri="{BB962C8B-B14F-4D97-AF65-F5344CB8AC3E}">
        <p14:creationId xmlns:p14="http://schemas.microsoft.com/office/powerpoint/2010/main" val="310864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8165058-09C1-4027-B242-CA67E2DDA93E}"/>
              </a:ext>
            </a:extLst>
          </p:cNvPr>
          <p:cNvSpPr>
            <a:spLocks noGrp="1" noChangeArrowheads="1"/>
          </p:cNvSpPr>
          <p:nvPr>
            <p:ph type="dt" sz="half" idx="10"/>
          </p:nvPr>
        </p:nvSpPr>
        <p:spPr>
          <a:ln/>
        </p:spPr>
        <p:txBody>
          <a:bodyPr/>
          <a:lstStyle>
            <a:lvl1pPr>
              <a:defRPr/>
            </a:lvl1pPr>
          </a:lstStyle>
          <a:p>
            <a:pPr>
              <a:defRPr/>
            </a:pPr>
            <a:endParaRPr lang="zh-CN" altLang="zh-CN"/>
          </a:p>
        </p:txBody>
      </p:sp>
      <p:sp>
        <p:nvSpPr>
          <p:cNvPr id="3" name="Rectangle 5">
            <a:extLst>
              <a:ext uri="{FF2B5EF4-FFF2-40B4-BE49-F238E27FC236}">
                <a16:creationId xmlns:a16="http://schemas.microsoft.com/office/drawing/2014/main" id="{CF7F0C91-9BB5-4CBD-9DF0-C4E8D2E8E239}"/>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4" name="Rectangle 6">
            <a:extLst>
              <a:ext uri="{FF2B5EF4-FFF2-40B4-BE49-F238E27FC236}">
                <a16:creationId xmlns:a16="http://schemas.microsoft.com/office/drawing/2014/main" id="{0DA5F0E3-9BCA-4F75-858C-1253CBDB0241}"/>
              </a:ext>
            </a:extLst>
          </p:cNvPr>
          <p:cNvSpPr>
            <a:spLocks noGrp="1" noChangeArrowheads="1"/>
          </p:cNvSpPr>
          <p:nvPr>
            <p:ph type="sldNum" sz="quarter" idx="12"/>
          </p:nvPr>
        </p:nvSpPr>
        <p:spPr>
          <a:ln/>
        </p:spPr>
        <p:txBody>
          <a:bodyPr/>
          <a:lstStyle>
            <a:lvl1pPr>
              <a:defRPr/>
            </a:lvl1pPr>
          </a:lstStyle>
          <a:p>
            <a:pPr>
              <a:defRPr/>
            </a:pPr>
            <a:fld id="{914FBD4C-7B0F-4883-AB76-B96231164A9B}" type="slidenum">
              <a:rPr lang="zh-CN" altLang="zh-CN"/>
              <a:pPr>
                <a:defRPr/>
              </a:pPr>
              <a:t>‹#›</a:t>
            </a:fld>
            <a:endParaRPr lang="zh-CN" altLang="zh-CN"/>
          </a:p>
        </p:txBody>
      </p:sp>
    </p:spTree>
    <p:extLst>
      <p:ext uri="{BB962C8B-B14F-4D97-AF65-F5344CB8AC3E}">
        <p14:creationId xmlns:p14="http://schemas.microsoft.com/office/powerpoint/2010/main" val="245413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C57B5395-7FE9-43DC-AB5D-D9518C3C616E}"/>
              </a:ext>
            </a:extLst>
          </p:cNvPr>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a:extLst>
              <a:ext uri="{FF2B5EF4-FFF2-40B4-BE49-F238E27FC236}">
                <a16:creationId xmlns:a16="http://schemas.microsoft.com/office/drawing/2014/main" id="{64E47B35-D222-4C8C-B24D-68DE24A0A84D}"/>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a:extLst>
              <a:ext uri="{FF2B5EF4-FFF2-40B4-BE49-F238E27FC236}">
                <a16:creationId xmlns:a16="http://schemas.microsoft.com/office/drawing/2014/main" id="{06CEADF0-D5B3-4D38-8EA7-2F221D548243}"/>
              </a:ext>
            </a:extLst>
          </p:cNvPr>
          <p:cNvSpPr>
            <a:spLocks noGrp="1" noChangeArrowheads="1"/>
          </p:cNvSpPr>
          <p:nvPr>
            <p:ph type="sldNum" sz="quarter" idx="12"/>
          </p:nvPr>
        </p:nvSpPr>
        <p:spPr>
          <a:ln/>
        </p:spPr>
        <p:txBody>
          <a:bodyPr/>
          <a:lstStyle>
            <a:lvl1pPr>
              <a:defRPr/>
            </a:lvl1pPr>
          </a:lstStyle>
          <a:p>
            <a:pPr>
              <a:defRPr/>
            </a:pPr>
            <a:fld id="{1A69CE97-01CF-45BF-89A1-047ACF29A666}" type="slidenum">
              <a:rPr lang="zh-CN" altLang="zh-CN"/>
              <a:pPr>
                <a:defRPr/>
              </a:pPr>
              <a:t>‹#›</a:t>
            </a:fld>
            <a:endParaRPr lang="zh-CN" altLang="zh-CN"/>
          </a:p>
        </p:txBody>
      </p:sp>
    </p:spTree>
    <p:extLst>
      <p:ext uri="{BB962C8B-B14F-4D97-AF65-F5344CB8AC3E}">
        <p14:creationId xmlns:p14="http://schemas.microsoft.com/office/powerpoint/2010/main" val="903832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57610410-9FBA-44EE-8F5D-698FB9A5E47E}"/>
              </a:ext>
            </a:extLst>
          </p:cNvPr>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a:extLst>
              <a:ext uri="{FF2B5EF4-FFF2-40B4-BE49-F238E27FC236}">
                <a16:creationId xmlns:a16="http://schemas.microsoft.com/office/drawing/2014/main" id="{B9A23C89-5CCF-4DFB-9B8C-8F8EF1861777}"/>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a:extLst>
              <a:ext uri="{FF2B5EF4-FFF2-40B4-BE49-F238E27FC236}">
                <a16:creationId xmlns:a16="http://schemas.microsoft.com/office/drawing/2014/main" id="{ED4B8325-8106-42BC-A068-A898EAAE6917}"/>
              </a:ext>
            </a:extLst>
          </p:cNvPr>
          <p:cNvSpPr>
            <a:spLocks noGrp="1" noChangeArrowheads="1"/>
          </p:cNvSpPr>
          <p:nvPr>
            <p:ph type="sldNum" sz="quarter" idx="12"/>
          </p:nvPr>
        </p:nvSpPr>
        <p:spPr>
          <a:ln/>
        </p:spPr>
        <p:txBody>
          <a:bodyPr/>
          <a:lstStyle>
            <a:lvl1pPr>
              <a:defRPr/>
            </a:lvl1pPr>
          </a:lstStyle>
          <a:p>
            <a:pPr>
              <a:defRPr/>
            </a:pPr>
            <a:fld id="{D48F24E0-887C-4026-820E-BA1ADFD0B687}" type="slidenum">
              <a:rPr lang="zh-CN" altLang="zh-CN"/>
              <a:pPr>
                <a:defRPr/>
              </a:pPr>
              <a:t>‹#›</a:t>
            </a:fld>
            <a:endParaRPr lang="zh-CN" altLang="zh-CN"/>
          </a:p>
        </p:txBody>
      </p:sp>
    </p:spTree>
    <p:extLst>
      <p:ext uri="{BB962C8B-B14F-4D97-AF65-F5344CB8AC3E}">
        <p14:creationId xmlns:p14="http://schemas.microsoft.com/office/powerpoint/2010/main" val="658915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3A3941-E87F-4D9F-83CD-3417AAB40E23}"/>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4099" name="Rectangle 3">
            <a:extLst>
              <a:ext uri="{FF2B5EF4-FFF2-40B4-BE49-F238E27FC236}">
                <a16:creationId xmlns:a16="http://schemas.microsoft.com/office/drawing/2014/main" id="{71A5BC50-A25E-4A8E-8065-A148599C1CD9}"/>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5124" name="Rectangle 4">
            <a:extLst>
              <a:ext uri="{FF2B5EF4-FFF2-40B4-BE49-F238E27FC236}">
                <a16:creationId xmlns:a16="http://schemas.microsoft.com/office/drawing/2014/main" id="{C94C7E26-CB65-4569-BD1B-C99A8F817297}"/>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zh-CN" altLang="zh-CN"/>
          </a:p>
        </p:txBody>
      </p:sp>
      <p:sp>
        <p:nvSpPr>
          <p:cNvPr id="5125" name="Rectangle 5">
            <a:extLst>
              <a:ext uri="{FF2B5EF4-FFF2-40B4-BE49-F238E27FC236}">
                <a16:creationId xmlns:a16="http://schemas.microsoft.com/office/drawing/2014/main" id="{011E2EB7-176F-4A6C-8724-C6AF62B380A6}"/>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zh-CN" altLang="zh-CN"/>
          </a:p>
        </p:txBody>
      </p:sp>
      <p:sp>
        <p:nvSpPr>
          <p:cNvPr id="5126" name="Rectangle 6">
            <a:extLst>
              <a:ext uri="{FF2B5EF4-FFF2-40B4-BE49-F238E27FC236}">
                <a16:creationId xmlns:a16="http://schemas.microsoft.com/office/drawing/2014/main" id="{BC9B48E4-F7B6-4082-8A3D-73D0610D1218}"/>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pPr>
              <a:defRPr/>
            </a:pPr>
            <a:fld id="{A3F36916-9671-458D-963E-188308538DC7}" type="slidenum">
              <a:rPr lang="zh-CN" altLang="zh-CN"/>
              <a:pPr>
                <a:defRPr/>
              </a:pPr>
              <a:t>‹#›</a:t>
            </a:fld>
            <a:endParaRPr lang="zh-CN" altLang="zh-CN"/>
          </a:p>
        </p:txBody>
      </p:sp>
    </p:spTree>
    <p:extLst>
      <p:ext uri="{BB962C8B-B14F-4D97-AF65-F5344CB8AC3E}">
        <p14:creationId xmlns:p14="http://schemas.microsoft.com/office/powerpoint/2010/main" val="1511653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327C16D6-D489-4497-A533-4770C656376A}"/>
              </a:ext>
            </a:extLst>
          </p:cNvPr>
          <p:cNvSpPr>
            <a:spLocks noGrp="1" noChangeArrowheads="1"/>
          </p:cNvSpPr>
          <p:nvPr>
            <p:ph type="body" idx="1"/>
          </p:nvPr>
        </p:nvSpPr>
        <p:spPr>
          <a:xfrm>
            <a:off x="534501" y="1270714"/>
            <a:ext cx="11186443" cy="4527550"/>
          </a:xfrm>
        </p:spPr>
        <p:txBody>
          <a:bodyPr/>
          <a:lstStyle/>
          <a:p>
            <a:pPr eaLnBrk="1" hangingPunct="1">
              <a:lnSpc>
                <a:spcPct val="160000"/>
              </a:lnSpc>
              <a:buFontTx/>
              <a:buNone/>
            </a:pPr>
            <a:r>
              <a:rPr lang="zh-CN" altLang="en-US" b="1" dirty="0">
                <a:solidFill>
                  <a:srgbClr val="008AF2"/>
                </a:solidFill>
                <a:latin typeface="黑体" panose="02010609060101010101" pitchFamily="49" charset="-122"/>
                <a:ea typeface="黑体" panose="02010609060101010101" pitchFamily="49" charset="-122"/>
              </a:rPr>
              <a:t>  </a:t>
            </a:r>
            <a:r>
              <a:rPr lang="zh-CN" altLang="en-US" b="1" dirty="0">
                <a:latin typeface="黑体" panose="02010609060101010101" pitchFamily="49" charset="-122"/>
                <a:ea typeface="黑体" panose="02010609060101010101" pitchFamily="49" charset="-122"/>
              </a:rPr>
              <a:t>一、概述：</a:t>
            </a:r>
            <a:endParaRPr lang="en-US" altLang="zh-CN" b="1" dirty="0">
              <a:latin typeface="黑体" panose="02010609060101010101" pitchFamily="49" charset="-122"/>
              <a:ea typeface="黑体" panose="02010609060101010101" pitchFamily="49" charset="-122"/>
            </a:endParaRPr>
          </a:p>
          <a:p>
            <a:pPr eaLnBrk="1" hangingPunct="1">
              <a:lnSpc>
                <a:spcPct val="160000"/>
              </a:lnSpc>
              <a:buFontTx/>
              <a:buNone/>
            </a:pPr>
            <a:r>
              <a:rPr lang="en-US" altLang="zh-CN" b="1" dirty="0">
                <a:latin typeface="黑体" panose="02010609060101010101" pitchFamily="49" charset="-122"/>
                <a:ea typeface="黑体" panose="02010609060101010101" pitchFamily="49" charset="-122"/>
              </a:rPr>
              <a:t>1.</a:t>
            </a:r>
            <a:r>
              <a:rPr lang="zh-CN" altLang="en-US" b="1" dirty="0">
                <a:latin typeface="黑体" panose="02010609060101010101" pitchFamily="49" charset="-122"/>
                <a:ea typeface="黑体" panose="02010609060101010101" pitchFamily="49" charset="-122"/>
              </a:rPr>
              <a:t>定义： </a:t>
            </a:r>
            <a:r>
              <a:rPr lang="zh-CN" altLang="en-US" b="1" dirty="0">
                <a:solidFill>
                  <a:srgbClr val="008AF2"/>
                </a:solidFill>
                <a:latin typeface="黑体" panose="02010609060101010101" pitchFamily="49" charset="-122"/>
                <a:ea typeface="黑体" panose="02010609060101010101" pitchFamily="49" charset="-122"/>
              </a:rPr>
              <a:t>液压基本回路是由一些液压元件组成并能完成某些特定功能的回路。</a:t>
            </a:r>
            <a:endParaRPr lang="en-US" altLang="zh-CN" b="1" dirty="0">
              <a:solidFill>
                <a:srgbClr val="008AF2"/>
              </a:solidFill>
              <a:latin typeface="黑体" panose="02010609060101010101" pitchFamily="49" charset="-122"/>
              <a:ea typeface="黑体" panose="02010609060101010101" pitchFamily="49" charset="-122"/>
            </a:endParaRPr>
          </a:p>
          <a:p>
            <a:pPr eaLnBrk="1" hangingPunct="1">
              <a:lnSpc>
                <a:spcPct val="160000"/>
              </a:lnSpc>
              <a:buFontTx/>
              <a:buNone/>
            </a:pPr>
            <a:r>
              <a:rPr lang="en-US" altLang="zh-CN" b="1" dirty="0">
                <a:latin typeface="黑体" panose="02010609060101010101" pitchFamily="49" charset="-122"/>
                <a:ea typeface="黑体" panose="02010609060101010101" pitchFamily="49" charset="-122"/>
              </a:rPr>
              <a:t>2.</a:t>
            </a:r>
            <a:r>
              <a:rPr lang="zh-CN" altLang="en-US" b="1" dirty="0">
                <a:latin typeface="黑体" panose="02010609060101010101" pitchFamily="49" charset="-122"/>
                <a:ea typeface="黑体" panose="02010609060101010101" pitchFamily="49" charset="-122"/>
              </a:rPr>
              <a:t>按功能分：</a:t>
            </a:r>
            <a:r>
              <a:rPr lang="zh-CN" altLang="en-US" b="1" dirty="0">
                <a:solidFill>
                  <a:srgbClr val="008AF2"/>
                </a:solidFill>
                <a:latin typeface="黑体" panose="02010609060101010101" pitchFamily="49" charset="-122"/>
                <a:ea typeface="黑体" panose="02010609060101010101" pitchFamily="49" charset="-122"/>
              </a:rPr>
              <a:t>方向控制回路、压力控制回路、速度控制回路、顺序动作回路。</a:t>
            </a:r>
          </a:p>
        </p:txBody>
      </p:sp>
      <p:sp>
        <p:nvSpPr>
          <p:cNvPr id="2" name="文本框 1">
            <a:extLst>
              <a:ext uri="{FF2B5EF4-FFF2-40B4-BE49-F238E27FC236}">
                <a16:creationId xmlns:a16="http://schemas.microsoft.com/office/drawing/2014/main" id="{135110E2-E85F-4D86-95F0-99194CBCD921}"/>
              </a:ext>
            </a:extLst>
          </p:cNvPr>
          <p:cNvSpPr txBox="1"/>
          <p:nvPr/>
        </p:nvSpPr>
        <p:spPr>
          <a:xfrm>
            <a:off x="3733862" y="457279"/>
            <a:ext cx="5943444" cy="646331"/>
          </a:xfrm>
          <a:prstGeom prst="rect">
            <a:avLst/>
          </a:prstGeom>
          <a:noFill/>
        </p:spPr>
        <p:txBody>
          <a:bodyPr wrap="square" rtlCol="0">
            <a:spAutoFit/>
          </a:bodyPr>
          <a:lstStyle/>
          <a:p>
            <a:pPr eaLnBrk="0" fontAlgn="base" hangingPunct="0">
              <a:spcBef>
                <a:spcPct val="0"/>
              </a:spcBef>
              <a:spcAft>
                <a:spcPct val="0"/>
              </a:spcAft>
            </a:pPr>
            <a:r>
              <a:rPr lang="zh-CN" altLang="en-US" sz="3600" dirty="0">
                <a:solidFill>
                  <a:srgbClr val="000000"/>
                </a:solidFill>
                <a:latin typeface="黑体" panose="02010609060101010101" pitchFamily="49" charset="-122"/>
                <a:ea typeface="宋体" panose="02010600030101010101" pitchFamily="2" charset="-122"/>
              </a:rPr>
              <a:t>第十四章 液压基本回路</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DE303D3E-EBC0-4A81-9B57-E97D2C21B9BA}"/>
              </a:ext>
            </a:extLst>
          </p:cNvPr>
          <p:cNvSpPr>
            <a:spLocks noGrp="1" noChangeArrowheads="1"/>
          </p:cNvSpPr>
          <p:nvPr>
            <p:ph type="body" idx="1"/>
          </p:nvPr>
        </p:nvSpPr>
        <p:spPr>
          <a:xfrm>
            <a:off x="191108" y="1866941"/>
            <a:ext cx="11565463" cy="3124118"/>
          </a:xfrm>
        </p:spPr>
        <p:txBody>
          <a:bodyPr/>
          <a:lstStyle/>
          <a:p>
            <a:pPr eaLnBrk="1" hangingPunct="1">
              <a:buFontTx/>
              <a:buNone/>
            </a:pPr>
            <a:r>
              <a:rPr lang="en-US" altLang="zh-CN" b="1" dirty="0">
                <a:ea typeface="黑体" panose="02010609060101010101" pitchFamily="49" charset="-122"/>
              </a:rPr>
              <a:t>1.</a:t>
            </a:r>
            <a:r>
              <a:rPr lang="zh-CN" altLang="en-US" b="1" dirty="0">
                <a:ea typeface="黑体" panose="02010609060101010101" pitchFamily="49" charset="-122"/>
              </a:rPr>
              <a:t>定义：</a:t>
            </a:r>
            <a:r>
              <a:rPr lang="zh-CN" altLang="en-US" b="1" dirty="0">
                <a:solidFill>
                  <a:srgbClr val="008AF2"/>
                </a:solidFill>
                <a:ea typeface="黑体" panose="02010609060101010101" pitchFamily="49" charset="-122"/>
              </a:rPr>
              <a:t>控制液流的通、断和流动方向的回路。</a:t>
            </a:r>
            <a:endParaRPr lang="en-US" altLang="zh-CN" b="1" dirty="0">
              <a:solidFill>
                <a:srgbClr val="008AF2"/>
              </a:solidFill>
              <a:ea typeface="黑体" panose="02010609060101010101" pitchFamily="49" charset="-122"/>
            </a:endParaRPr>
          </a:p>
          <a:p>
            <a:pPr algn="ctr" eaLnBrk="1" hangingPunct="1">
              <a:buFontTx/>
              <a:buNone/>
            </a:pPr>
            <a:endParaRPr lang="en-US" altLang="zh-CN" b="1" dirty="0">
              <a:solidFill>
                <a:srgbClr val="008AF2"/>
              </a:solidFill>
              <a:ea typeface="黑体" panose="02010609060101010101" pitchFamily="49" charset="-122"/>
            </a:endParaRPr>
          </a:p>
          <a:p>
            <a:pPr eaLnBrk="1" hangingPunct="1">
              <a:buFontTx/>
              <a:buNone/>
            </a:pPr>
            <a:r>
              <a:rPr lang="en-US" altLang="zh-CN" b="1" dirty="0">
                <a:ea typeface="黑体" panose="02010609060101010101" pitchFamily="49" charset="-122"/>
              </a:rPr>
              <a:t>2.</a:t>
            </a:r>
            <a:r>
              <a:rPr lang="zh-CN" altLang="en-US" b="1" dirty="0">
                <a:ea typeface="黑体" panose="02010609060101010101" pitchFamily="49" charset="-122"/>
              </a:rPr>
              <a:t>作用：</a:t>
            </a:r>
            <a:r>
              <a:rPr lang="zh-CN" altLang="en-US" b="1" dirty="0">
                <a:solidFill>
                  <a:srgbClr val="008AF2"/>
                </a:solidFill>
                <a:ea typeface="黑体" panose="02010609060101010101" pitchFamily="49" charset="-122"/>
              </a:rPr>
              <a:t>在液压系统中用于实现执行元件的启动、停止以及改   变运动方向。</a:t>
            </a:r>
          </a:p>
          <a:p>
            <a:pPr eaLnBrk="1" hangingPunct="1">
              <a:buFontTx/>
              <a:buNone/>
            </a:pPr>
            <a:endParaRPr lang="zh-CN" altLang="en-US" b="1" dirty="0">
              <a:solidFill>
                <a:srgbClr val="008AF2"/>
              </a:solidFill>
              <a:ea typeface="黑体" panose="02010609060101010101" pitchFamily="49" charset="-122"/>
            </a:endParaRPr>
          </a:p>
          <a:p>
            <a:pPr eaLnBrk="1" hangingPunct="1">
              <a:buFontTx/>
              <a:buNone/>
            </a:pPr>
            <a:r>
              <a:rPr lang="en-US" altLang="zh-CN" b="1" dirty="0">
                <a:ea typeface="黑体" panose="02010609060101010101" pitchFamily="49" charset="-122"/>
              </a:rPr>
              <a:t> 3.</a:t>
            </a:r>
            <a:r>
              <a:rPr lang="zh-CN" altLang="en-US" b="1" dirty="0">
                <a:ea typeface="黑体" panose="02010609060101010101" pitchFamily="49" charset="-122"/>
              </a:rPr>
              <a:t>分类：</a:t>
            </a:r>
            <a:r>
              <a:rPr lang="zh-CN" altLang="en-US" b="1" dirty="0">
                <a:solidFill>
                  <a:srgbClr val="008AF2"/>
                </a:solidFill>
                <a:ea typeface="黑体" panose="02010609060101010101" pitchFamily="49" charset="-122"/>
              </a:rPr>
              <a:t>换向回路、闭锁（锁紧）回路</a:t>
            </a:r>
          </a:p>
        </p:txBody>
      </p:sp>
      <p:sp>
        <p:nvSpPr>
          <p:cNvPr id="3" name="Rectangle 2">
            <a:extLst>
              <a:ext uri="{FF2B5EF4-FFF2-40B4-BE49-F238E27FC236}">
                <a16:creationId xmlns:a16="http://schemas.microsoft.com/office/drawing/2014/main" id="{8EDDAE27-6ADC-4B28-B43A-28A42E09E2A9}"/>
              </a:ext>
            </a:extLst>
          </p:cNvPr>
          <p:cNvSpPr>
            <a:spLocks noGrp="1" noChangeArrowheads="1"/>
          </p:cNvSpPr>
          <p:nvPr>
            <p:ph type="title"/>
          </p:nvPr>
        </p:nvSpPr>
        <p:spPr>
          <a:xfrm>
            <a:off x="3711163" y="104984"/>
            <a:ext cx="4114692" cy="1143000"/>
          </a:xfrm>
        </p:spPr>
        <p:txBody>
          <a:bodyPr/>
          <a:lstStyle/>
          <a:p>
            <a:pPr eaLnBrk="1" hangingPunct="1"/>
            <a:r>
              <a:rPr lang="zh-CN" altLang="en-US" sz="3200" b="1" dirty="0">
                <a:solidFill>
                  <a:schemeClr val="tx1"/>
                </a:solidFill>
                <a:latin typeface="黑体" panose="02010609060101010101" pitchFamily="49" charset="-122"/>
                <a:ea typeface="黑体" panose="02010609060101010101" pitchFamily="49" charset="-122"/>
              </a:rPr>
              <a:t>一、</a:t>
            </a:r>
            <a:r>
              <a:rPr lang="zh-CN" altLang="zh-CN" sz="3200" b="1" dirty="0">
                <a:solidFill>
                  <a:schemeClr val="tx1"/>
                </a:solidFill>
                <a:latin typeface="黑体" panose="02010609060101010101" pitchFamily="49" charset="-122"/>
                <a:ea typeface="黑体" panose="02010609060101010101" pitchFamily="49" charset="-122"/>
              </a:rPr>
              <a:t>方向控制回路</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ext Box 2">
            <a:extLst>
              <a:ext uri="{FF2B5EF4-FFF2-40B4-BE49-F238E27FC236}">
                <a16:creationId xmlns:a16="http://schemas.microsoft.com/office/drawing/2014/main" id="{D278203D-F054-4135-929B-3287F9D6EAD0}"/>
              </a:ext>
            </a:extLst>
          </p:cNvPr>
          <p:cNvSpPr txBox="1">
            <a:spLocks noChangeArrowheads="1"/>
          </p:cNvSpPr>
          <p:nvPr/>
        </p:nvSpPr>
        <p:spPr bwMode="auto">
          <a:xfrm>
            <a:off x="324059" y="365992"/>
            <a:ext cx="953245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None/>
            </a:pPr>
            <a:r>
              <a:rPr lang="zh-CN" altLang="en-US" b="1" dirty="0">
                <a:solidFill>
                  <a:srgbClr val="000000"/>
                </a:solidFill>
                <a:latin typeface="黑体" panose="02010609060101010101" pitchFamily="49" charset="-122"/>
                <a:ea typeface="黑体" panose="02010609060101010101" pitchFamily="49" charset="-122"/>
              </a:rPr>
              <a:t>（一）换向回路：</a:t>
            </a:r>
            <a:r>
              <a:rPr lang="zh-CN" altLang="en-US" b="1" dirty="0">
                <a:solidFill>
                  <a:srgbClr val="008AF2"/>
                </a:solidFill>
                <a:latin typeface="黑体" panose="02010609060101010101" pitchFamily="49" charset="-122"/>
                <a:ea typeface="黑体" panose="02010609060101010101" pitchFamily="49" charset="-122"/>
              </a:rPr>
              <a:t>用于控制执行元件的运动方向</a:t>
            </a:r>
          </a:p>
          <a:p>
            <a:pPr fontAlgn="base">
              <a:spcBef>
                <a:spcPct val="0"/>
              </a:spcBef>
              <a:spcAft>
                <a:spcPct val="0"/>
              </a:spcAft>
              <a:buNone/>
            </a:pPr>
            <a:endParaRPr lang="zh-CN" altLang="en-US" b="1" dirty="0">
              <a:solidFill>
                <a:srgbClr val="000000"/>
              </a:solidFill>
              <a:latin typeface="黑体" panose="02010609060101010101" pitchFamily="49" charset="-122"/>
              <a:ea typeface="黑体" panose="02010609060101010101" pitchFamily="49" charset="-122"/>
            </a:endParaRPr>
          </a:p>
        </p:txBody>
      </p:sp>
      <p:sp>
        <p:nvSpPr>
          <p:cNvPr id="119811" name="Text Box 3">
            <a:extLst>
              <a:ext uri="{FF2B5EF4-FFF2-40B4-BE49-F238E27FC236}">
                <a16:creationId xmlns:a16="http://schemas.microsoft.com/office/drawing/2014/main" id="{06571A11-A84E-4EF6-8026-86B013679643}"/>
              </a:ext>
            </a:extLst>
          </p:cNvPr>
          <p:cNvSpPr txBox="1">
            <a:spLocks noChangeArrowheads="1"/>
          </p:cNvSpPr>
          <p:nvPr/>
        </p:nvSpPr>
        <p:spPr bwMode="auto">
          <a:xfrm>
            <a:off x="938309" y="535269"/>
            <a:ext cx="7381875"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50000"/>
              </a:spcBef>
              <a:spcAft>
                <a:spcPct val="0"/>
              </a:spcAft>
              <a:buNone/>
            </a:pPr>
            <a:endParaRPr lang="zh-CN" altLang="en-US" sz="2800" b="1" dirty="0">
              <a:solidFill>
                <a:srgbClr val="008AF2"/>
              </a:solidFill>
              <a:latin typeface="黑体" panose="02010609060101010101" pitchFamily="49" charset="-122"/>
              <a:ea typeface="黑体" panose="02010609060101010101" pitchFamily="49" charset="-122"/>
            </a:endParaRPr>
          </a:p>
          <a:p>
            <a:pPr fontAlgn="base">
              <a:spcBef>
                <a:spcPct val="50000"/>
              </a:spcBef>
              <a:spcAft>
                <a:spcPct val="0"/>
              </a:spcAft>
              <a:buNone/>
            </a:pPr>
            <a:r>
              <a:rPr lang="en-US" altLang="zh-CN" sz="2800" b="1" dirty="0">
                <a:solidFill>
                  <a:srgbClr val="000000"/>
                </a:solidFill>
                <a:latin typeface="黑体" panose="02010609060101010101" pitchFamily="49" charset="-122"/>
                <a:ea typeface="黑体" panose="02010609060101010101" pitchFamily="49" charset="-122"/>
              </a:rPr>
              <a:t>1.</a:t>
            </a:r>
            <a:r>
              <a:rPr lang="zh-CN" altLang="en-US" sz="2800" b="1" dirty="0">
                <a:solidFill>
                  <a:srgbClr val="000000"/>
                </a:solidFill>
                <a:latin typeface="黑体" panose="02010609060101010101" pitchFamily="49" charset="-122"/>
                <a:ea typeface="黑体" panose="02010609060101010101" pitchFamily="49" charset="-122"/>
              </a:rPr>
              <a:t>核心元件：</a:t>
            </a:r>
            <a:r>
              <a:rPr lang="zh-CN" altLang="en-US" sz="2800" b="1" dirty="0">
                <a:solidFill>
                  <a:srgbClr val="008AF2"/>
                </a:solidFill>
                <a:latin typeface="黑体" panose="02010609060101010101" pitchFamily="49" charset="-122"/>
                <a:ea typeface="黑体" panose="02010609060101010101" pitchFamily="49" charset="-122"/>
              </a:rPr>
              <a:t>换向阀</a:t>
            </a:r>
            <a:endParaRPr lang="en-US" altLang="zh-CN" sz="2800" b="1" dirty="0">
              <a:solidFill>
                <a:srgbClr val="008AF2"/>
              </a:solidFill>
              <a:latin typeface="黑体" panose="02010609060101010101" pitchFamily="49" charset="-122"/>
              <a:ea typeface="黑体" panose="02010609060101010101" pitchFamily="49" charset="-122"/>
            </a:endParaRPr>
          </a:p>
          <a:p>
            <a:pPr fontAlgn="base">
              <a:spcBef>
                <a:spcPct val="50000"/>
              </a:spcBef>
              <a:spcAft>
                <a:spcPct val="0"/>
              </a:spcAft>
              <a:buNone/>
            </a:pPr>
            <a:endParaRPr lang="zh-CN" altLang="en-US" sz="2800" b="1" dirty="0">
              <a:solidFill>
                <a:srgbClr val="008AF2"/>
              </a:solidFill>
              <a:latin typeface="黑体" panose="02010609060101010101" pitchFamily="49" charset="-122"/>
              <a:ea typeface="黑体" panose="02010609060101010101" pitchFamily="49" charset="-122"/>
            </a:endParaRPr>
          </a:p>
        </p:txBody>
      </p:sp>
      <p:graphicFrame>
        <p:nvGraphicFramePr>
          <p:cNvPr id="124933" name="Object 5">
            <a:extLst>
              <a:ext uri="{FF2B5EF4-FFF2-40B4-BE49-F238E27FC236}">
                <a16:creationId xmlns:a16="http://schemas.microsoft.com/office/drawing/2014/main" id="{71AA567D-6B26-48AD-83C3-D4A7A9B9B1DB}"/>
              </a:ext>
            </a:extLst>
          </p:cNvPr>
          <p:cNvGraphicFramePr>
            <a:graphicFrameLocks noChangeAspect="1"/>
          </p:cNvGraphicFramePr>
          <p:nvPr>
            <p:extLst>
              <p:ext uri="{D42A27DB-BD31-4B8C-83A1-F6EECF244321}">
                <p14:modId xmlns:p14="http://schemas.microsoft.com/office/powerpoint/2010/main" val="2255498765"/>
              </p:ext>
            </p:extLst>
          </p:nvPr>
        </p:nvGraphicFramePr>
        <p:xfrm>
          <a:off x="4715476" y="1780167"/>
          <a:ext cx="3352712" cy="4711841"/>
        </p:xfrm>
        <a:graphic>
          <a:graphicData uri="http://schemas.openxmlformats.org/presentationml/2006/ole">
            <mc:AlternateContent xmlns:mc="http://schemas.openxmlformats.org/markup-compatibility/2006">
              <mc:Choice xmlns:v="urn:schemas-microsoft-com:vml" Requires="v">
                <p:oleObj spid="_x0000_s1034" r:id="rId3" imgW="2536920" imgH="2868480" progId="">
                  <p:embed/>
                </p:oleObj>
              </mc:Choice>
              <mc:Fallback>
                <p:oleObj r:id="rId3" imgW="2536920" imgH="2868480" progId="">
                  <p:embed/>
                  <p:pic>
                    <p:nvPicPr>
                      <p:cNvPr id="124933" name="Object 5">
                        <a:extLst>
                          <a:ext uri="{FF2B5EF4-FFF2-40B4-BE49-F238E27FC236}">
                            <a16:creationId xmlns:a16="http://schemas.microsoft.com/office/drawing/2014/main" id="{71AA567D-6B26-48AD-83C3-D4A7A9B9B1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5225" t="4239" r="17911"/>
                      <a:stretch>
                        <a:fillRect/>
                      </a:stretch>
                    </p:blipFill>
                    <p:spPr bwMode="auto">
                      <a:xfrm>
                        <a:off x="4715476" y="1780167"/>
                        <a:ext cx="3352712" cy="4711841"/>
                      </a:xfrm>
                      <a:prstGeom prst="rect">
                        <a:avLst/>
                      </a:prstGeom>
                      <a:noFill/>
                      <a:ln>
                        <a:noFill/>
                      </a:ln>
                    </p:spPr>
                  </p:pic>
                </p:oleObj>
              </mc:Fallback>
            </mc:AlternateContent>
          </a:graphicData>
        </a:graphic>
      </p:graphicFrame>
      <p:sp>
        <p:nvSpPr>
          <p:cNvPr id="2" name="文本框 1">
            <a:extLst>
              <a:ext uri="{FF2B5EF4-FFF2-40B4-BE49-F238E27FC236}">
                <a16:creationId xmlns:a16="http://schemas.microsoft.com/office/drawing/2014/main" id="{DE107E40-0F49-4FF0-A101-047A31A7DE7C}"/>
              </a:ext>
            </a:extLst>
          </p:cNvPr>
          <p:cNvSpPr txBox="1"/>
          <p:nvPr/>
        </p:nvSpPr>
        <p:spPr>
          <a:xfrm>
            <a:off x="5553654" y="2990418"/>
            <a:ext cx="838178" cy="523220"/>
          </a:xfrm>
          <a:prstGeom prst="rect">
            <a:avLst/>
          </a:prstGeom>
          <a:noFill/>
        </p:spPr>
        <p:txBody>
          <a:bodyPr wrap="square" rtlCol="0">
            <a:spAutoFit/>
          </a:bodyPr>
          <a:lstStyle/>
          <a:p>
            <a:pPr eaLnBrk="0" fontAlgn="base" hangingPunct="0">
              <a:spcBef>
                <a:spcPct val="0"/>
              </a:spcBef>
              <a:spcAft>
                <a:spcPct val="0"/>
              </a:spcAft>
            </a:pPr>
            <a:r>
              <a:rPr lang="en-US" altLang="zh-CN" sz="2800" dirty="0">
                <a:solidFill>
                  <a:srgbClr val="000000"/>
                </a:solidFill>
                <a:latin typeface="黑体" panose="02010609060101010101" pitchFamily="49" charset="-122"/>
                <a:ea typeface="宋体" panose="02010600030101010101" pitchFamily="2" charset="-122"/>
              </a:rPr>
              <a:t>1YA</a:t>
            </a:r>
            <a:endParaRPr lang="zh-CN" altLang="en-US" sz="2800" dirty="0">
              <a:solidFill>
                <a:srgbClr val="000000"/>
              </a:solidFill>
              <a:latin typeface="黑体" panose="02010609060101010101" pitchFamily="49"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9811"/>
                                        </p:tgtEl>
                                        <p:attrNameLst>
                                          <p:attrName>style.visibility</p:attrName>
                                        </p:attrNameLst>
                                      </p:cBhvr>
                                      <p:to>
                                        <p:strVal val="visible"/>
                                      </p:to>
                                    </p:set>
                                    <p:animEffect transition="in" filter="blinds(horizontal)">
                                      <p:cBhvr>
                                        <p:cTn id="7" dur="500"/>
                                        <p:tgtEl>
                                          <p:spTgt spid="119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a:extLst>
              <a:ext uri="{FF2B5EF4-FFF2-40B4-BE49-F238E27FC236}">
                <a16:creationId xmlns:a16="http://schemas.microsoft.com/office/drawing/2014/main" id="{085AC235-3E31-4D9A-B428-171FB18004F6}"/>
              </a:ext>
            </a:extLst>
          </p:cNvPr>
          <p:cNvSpPr txBox="1">
            <a:spLocks noChangeArrowheads="1"/>
          </p:cNvSpPr>
          <p:nvPr/>
        </p:nvSpPr>
        <p:spPr bwMode="auto">
          <a:xfrm>
            <a:off x="209924" y="1228397"/>
            <a:ext cx="11392267"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50000"/>
              </a:spcBef>
              <a:spcAft>
                <a:spcPct val="0"/>
              </a:spcAft>
              <a:buNone/>
            </a:pPr>
            <a:r>
              <a:rPr lang="zh-CN" altLang="en-US" sz="2800" b="1" dirty="0">
                <a:solidFill>
                  <a:srgbClr val="000000"/>
                </a:solidFill>
                <a:latin typeface="黑体" panose="02010609060101010101" pitchFamily="49" charset="-122"/>
                <a:ea typeface="黑体" panose="02010609060101010101" pitchFamily="49" charset="-122"/>
              </a:rPr>
              <a:t>     1</a:t>
            </a:r>
            <a:r>
              <a:rPr lang="en-US" altLang="zh-CN" sz="2800" b="1" dirty="0">
                <a:solidFill>
                  <a:srgbClr val="000000"/>
                </a:solidFill>
                <a:latin typeface="黑体" panose="02010609060101010101" pitchFamily="49" charset="-122"/>
                <a:ea typeface="黑体" panose="02010609060101010101" pitchFamily="49" charset="-122"/>
              </a:rPr>
              <a:t>YA+:</a:t>
            </a:r>
          </a:p>
          <a:p>
            <a:pPr fontAlgn="base">
              <a:spcBef>
                <a:spcPct val="50000"/>
              </a:spcBef>
              <a:spcAft>
                <a:spcPct val="0"/>
              </a:spcAft>
              <a:buNone/>
            </a:pPr>
            <a:r>
              <a:rPr lang="zh-CN" altLang="en-US" sz="2800" b="1" dirty="0">
                <a:solidFill>
                  <a:srgbClr val="008AF2"/>
                </a:solidFill>
                <a:latin typeface="黑体" panose="02010609060101010101" pitchFamily="49" charset="-122"/>
                <a:ea typeface="黑体" panose="02010609060101010101" pitchFamily="49" charset="-122"/>
              </a:rPr>
              <a:t>     进给：液压泵</a:t>
            </a:r>
            <a:r>
              <a:rPr lang="zh-CN" altLang="en-US" sz="2800" b="1" dirty="0">
                <a:solidFill>
                  <a:srgbClr val="000000"/>
                </a:solidFill>
                <a:latin typeface="黑体" panose="02010609060101010101" pitchFamily="49" charset="-122"/>
                <a:ea typeface="黑体" panose="02010609060101010101" pitchFamily="49" charset="-122"/>
              </a:rPr>
              <a:t>—</a:t>
            </a:r>
            <a:r>
              <a:rPr lang="zh-CN" altLang="en-US" sz="2800" b="1" dirty="0">
                <a:solidFill>
                  <a:srgbClr val="008AF2"/>
                </a:solidFill>
                <a:latin typeface="黑体" panose="02010609060101010101" pitchFamily="49" charset="-122"/>
                <a:ea typeface="黑体" panose="02010609060101010101" pitchFamily="49" charset="-122"/>
              </a:rPr>
              <a:t>二位四通电磁换向阀左位</a:t>
            </a:r>
            <a:r>
              <a:rPr lang="zh-CN" altLang="en-US" sz="2800" b="1" dirty="0">
                <a:solidFill>
                  <a:srgbClr val="000000"/>
                </a:solidFill>
                <a:latin typeface="黑体" panose="02010609060101010101" pitchFamily="49" charset="-122"/>
                <a:ea typeface="黑体" panose="02010609060101010101" pitchFamily="49" charset="-122"/>
              </a:rPr>
              <a:t>—</a:t>
            </a:r>
            <a:r>
              <a:rPr lang="zh-CN" altLang="en-US" sz="2800" b="1" dirty="0">
                <a:solidFill>
                  <a:srgbClr val="008AF2"/>
                </a:solidFill>
                <a:latin typeface="黑体" panose="02010609060101010101" pitchFamily="49" charset="-122"/>
                <a:ea typeface="黑体" panose="02010609060101010101" pitchFamily="49" charset="-122"/>
              </a:rPr>
              <a:t>液压缸左腔</a:t>
            </a:r>
            <a:r>
              <a:rPr lang="en-US" altLang="zh-CN" sz="2800" b="1" dirty="0">
                <a:latin typeface="黑体" panose="02010609060101010101" pitchFamily="49" charset="-122"/>
                <a:ea typeface="黑体" panose="02010609060101010101" pitchFamily="49" charset="-122"/>
              </a:rPr>
              <a:t>-</a:t>
            </a:r>
            <a:r>
              <a:rPr lang="zh-CN" altLang="en-US" sz="2800" b="1" dirty="0">
                <a:solidFill>
                  <a:srgbClr val="008AF2"/>
                </a:solidFill>
                <a:latin typeface="黑体" panose="02010609060101010101" pitchFamily="49" charset="-122"/>
                <a:ea typeface="黑体" panose="02010609060101010101" pitchFamily="49" charset="-122"/>
              </a:rPr>
              <a:t>活塞右移</a:t>
            </a:r>
          </a:p>
          <a:p>
            <a:pPr fontAlgn="base">
              <a:spcBef>
                <a:spcPct val="50000"/>
              </a:spcBef>
              <a:spcAft>
                <a:spcPct val="0"/>
              </a:spcAft>
              <a:buNone/>
            </a:pPr>
            <a:r>
              <a:rPr lang="zh-CN" altLang="en-US" sz="2800" b="1" dirty="0">
                <a:solidFill>
                  <a:srgbClr val="008AF2"/>
                </a:solidFill>
                <a:latin typeface="黑体" panose="02010609060101010101" pitchFamily="49" charset="-122"/>
                <a:ea typeface="黑体" panose="02010609060101010101" pitchFamily="49" charset="-122"/>
              </a:rPr>
              <a:t>     退回：液压缸右腔</a:t>
            </a:r>
            <a:r>
              <a:rPr lang="zh-CN" altLang="en-US" sz="2800" b="1" dirty="0">
                <a:solidFill>
                  <a:srgbClr val="000000"/>
                </a:solidFill>
                <a:latin typeface="黑体" panose="02010609060101010101" pitchFamily="49" charset="-122"/>
                <a:ea typeface="黑体" panose="02010609060101010101" pitchFamily="49" charset="-122"/>
              </a:rPr>
              <a:t>—</a:t>
            </a:r>
            <a:r>
              <a:rPr lang="zh-CN" altLang="en-US" sz="2800" b="1" dirty="0">
                <a:solidFill>
                  <a:srgbClr val="008AF2"/>
                </a:solidFill>
                <a:latin typeface="黑体" panose="02010609060101010101" pitchFamily="49" charset="-122"/>
                <a:ea typeface="黑体" panose="02010609060101010101" pitchFamily="49" charset="-122"/>
              </a:rPr>
              <a:t>二位四通电磁换向阀左位</a:t>
            </a:r>
            <a:r>
              <a:rPr lang="zh-CN" altLang="en-US" sz="2800" b="1" dirty="0">
                <a:solidFill>
                  <a:srgbClr val="000000"/>
                </a:solidFill>
                <a:latin typeface="黑体" panose="02010609060101010101" pitchFamily="49" charset="-122"/>
                <a:ea typeface="黑体" panose="02010609060101010101" pitchFamily="49" charset="-122"/>
              </a:rPr>
              <a:t>—</a:t>
            </a:r>
            <a:r>
              <a:rPr lang="zh-CN" altLang="en-US" sz="2800" b="1" dirty="0">
                <a:solidFill>
                  <a:srgbClr val="008AF2"/>
                </a:solidFill>
                <a:latin typeface="黑体" panose="02010609060101010101" pitchFamily="49" charset="-122"/>
                <a:ea typeface="黑体" panose="02010609060101010101" pitchFamily="49" charset="-122"/>
              </a:rPr>
              <a:t>油箱</a:t>
            </a:r>
            <a:endParaRPr lang="en-US" altLang="zh-CN" sz="2800" b="1" dirty="0">
              <a:solidFill>
                <a:srgbClr val="008AF2"/>
              </a:solidFill>
              <a:latin typeface="黑体" panose="02010609060101010101" pitchFamily="49" charset="-122"/>
              <a:ea typeface="黑体" panose="02010609060101010101" pitchFamily="49" charset="-122"/>
            </a:endParaRPr>
          </a:p>
          <a:p>
            <a:pPr fontAlgn="base">
              <a:spcBef>
                <a:spcPct val="50000"/>
              </a:spcBef>
              <a:spcAft>
                <a:spcPct val="0"/>
              </a:spcAft>
              <a:buNone/>
            </a:pPr>
            <a:r>
              <a:rPr lang="en-US" altLang="zh-CN" sz="2800" b="1" dirty="0">
                <a:solidFill>
                  <a:srgbClr val="008AF2"/>
                </a:solidFill>
                <a:latin typeface="黑体" panose="02010609060101010101" pitchFamily="49" charset="-122"/>
                <a:ea typeface="黑体" panose="02010609060101010101" pitchFamily="49" charset="-122"/>
              </a:rPr>
              <a:t>     </a:t>
            </a:r>
            <a:r>
              <a:rPr lang="en-US" altLang="zh-CN" sz="2800" b="1" dirty="0">
                <a:solidFill>
                  <a:srgbClr val="000000"/>
                </a:solidFill>
                <a:latin typeface="黑体" panose="02010609060101010101" pitchFamily="49" charset="-122"/>
                <a:ea typeface="黑体" panose="02010609060101010101" pitchFamily="49" charset="-122"/>
              </a:rPr>
              <a:t>1YA-</a:t>
            </a:r>
            <a:r>
              <a:rPr lang="zh-CN" altLang="en-US" sz="2800" b="1" dirty="0">
                <a:solidFill>
                  <a:srgbClr val="000000"/>
                </a:solidFill>
                <a:latin typeface="黑体" panose="02010609060101010101" pitchFamily="49" charset="-122"/>
                <a:ea typeface="黑体" panose="02010609060101010101" pitchFamily="49" charset="-122"/>
              </a:rPr>
              <a:t>：</a:t>
            </a:r>
            <a:r>
              <a:rPr lang="en-US" altLang="zh-CN" sz="2800" b="1" dirty="0">
                <a:solidFill>
                  <a:srgbClr val="008AF2"/>
                </a:solidFill>
                <a:latin typeface="黑体" panose="02010609060101010101" pitchFamily="49" charset="-122"/>
                <a:ea typeface="黑体" panose="02010609060101010101" pitchFamily="49" charset="-122"/>
              </a:rPr>
              <a:t>    </a:t>
            </a:r>
          </a:p>
          <a:p>
            <a:pPr fontAlgn="base">
              <a:spcBef>
                <a:spcPct val="50000"/>
              </a:spcBef>
              <a:spcAft>
                <a:spcPct val="0"/>
              </a:spcAft>
              <a:buNone/>
            </a:pPr>
            <a:r>
              <a:rPr lang="en-US" altLang="zh-CN" sz="2800" b="1" dirty="0">
                <a:solidFill>
                  <a:srgbClr val="008AF2"/>
                </a:solidFill>
                <a:latin typeface="黑体" panose="02010609060101010101" pitchFamily="49" charset="-122"/>
                <a:ea typeface="黑体" panose="02010609060101010101" pitchFamily="49" charset="-122"/>
              </a:rPr>
              <a:t>     </a:t>
            </a:r>
            <a:r>
              <a:rPr lang="zh-CN" altLang="en-US" sz="2800" b="1" dirty="0">
                <a:solidFill>
                  <a:srgbClr val="008AF2"/>
                </a:solidFill>
                <a:latin typeface="黑体" panose="02010609060101010101" pitchFamily="49" charset="-122"/>
                <a:ea typeface="黑体" panose="02010609060101010101" pitchFamily="49" charset="-122"/>
              </a:rPr>
              <a:t>进给：液压泵</a:t>
            </a:r>
            <a:r>
              <a:rPr lang="en-US" altLang="zh-CN" sz="2800" b="1" dirty="0">
                <a:solidFill>
                  <a:srgbClr val="000000"/>
                </a:solidFill>
                <a:latin typeface="黑体" panose="02010609060101010101" pitchFamily="49" charset="-122"/>
                <a:ea typeface="黑体" panose="02010609060101010101" pitchFamily="49" charset="-122"/>
              </a:rPr>
              <a:t>—</a:t>
            </a:r>
            <a:r>
              <a:rPr lang="zh-CN" altLang="en-US" sz="2800" b="1" dirty="0">
                <a:solidFill>
                  <a:srgbClr val="008AF2"/>
                </a:solidFill>
                <a:latin typeface="黑体" panose="02010609060101010101" pitchFamily="49" charset="-122"/>
                <a:ea typeface="黑体" panose="02010609060101010101" pitchFamily="49" charset="-122"/>
              </a:rPr>
              <a:t>二位四通电磁换向阀右位</a:t>
            </a:r>
            <a:r>
              <a:rPr lang="en-US" altLang="zh-CN" sz="2800" b="1" dirty="0">
                <a:solidFill>
                  <a:srgbClr val="000000"/>
                </a:solidFill>
                <a:latin typeface="黑体" panose="02010609060101010101" pitchFamily="49" charset="-122"/>
                <a:ea typeface="黑体" panose="02010609060101010101" pitchFamily="49" charset="-122"/>
              </a:rPr>
              <a:t>—</a:t>
            </a:r>
            <a:r>
              <a:rPr lang="zh-CN" altLang="en-US" sz="2800" b="1" dirty="0">
                <a:solidFill>
                  <a:srgbClr val="008AF2"/>
                </a:solidFill>
                <a:latin typeface="黑体" panose="02010609060101010101" pitchFamily="49" charset="-122"/>
                <a:ea typeface="黑体" panose="02010609060101010101" pitchFamily="49" charset="-122"/>
              </a:rPr>
              <a:t>液压缸右腔</a:t>
            </a:r>
            <a:r>
              <a:rPr lang="en-US" altLang="zh-CN" sz="2800" b="1" dirty="0">
                <a:latin typeface="黑体" panose="02010609060101010101" pitchFamily="49" charset="-122"/>
                <a:ea typeface="黑体" panose="02010609060101010101" pitchFamily="49" charset="-122"/>
              </a:rPr>
              <a:t>-</a:t>
            </a:r>
            <a:r>
              <a:rPr lang="zh-CN" altLang="en-US" sz="2800" b="1" dirty="0">
                <a:solidFill>
                  <a:srgbClr val="008AF2"/>
                </a:solidFill>
                <a:latin typeface="黑体" panose="02010609060101010101" pitchFamily="49" charset="-122"/>
                <a:ea typeface="黑体" panose="02010609060101010101" pitchFamily="49" charset="-122"/>
              </a:rPr>
              <a:t>活塞左移</a:t>
            </a:r>
          </a:p>
          <a:p>
            <a:pPr fontAlgn="base">
              <a:spcBef>
                <a:spcPct val="50000"/>
              </a:spcBef>
              <a:spcAft>
                <a:spcPct val="0"/>
              </a:spcAft>
              <a:buNone/>
            </a:pPr>
            <a:r>
              <a:rPr lang="zh-CN" altLang="en-US" sz="2800" b="1" dirty="0">
                <a:solidFill>
                  <a:srgbClr val="008AF2"/>
                </a:solidFill>
                <a:latin typeface="黑体" panose="02010609060101010101" pitchFamily="49" charset="-122"/>
                <a:ea typeface="黑体" panose="02010609060101010101" pitchFamily="49" charset="-122"/>
              </a:rPr>
              <a:t>     退回：液压缸左腔</a:t>
            </a:r>
            <a:r>
              <a:rPr lang="en-US" altLang="zh-CN" sz="2800" b="1" dirty="0">
                <a:solidFill>
                  <a:srgbClr val="000000"/>
                </a:solidFill>
                <a:latin typeface="黑体" panose="02010609060101010101" pitchFamily="49" charset="-122"/>
                <a:ea typeface="黑体" panose="02010609060101010101" pitchFamily="49" charset="-122"/>
              </a:rPr>
              <a:t>—</a:t>
            </a:r>
            <a:r>
              <a:rPr lang="zh-CN" altLang="en-US" sz="2800" b="1" dirty="0">
                <a:solidFill>
                  <a:srgbClr val="008AF2"/>
                </a:solidFill>
                <a:latin typeface="黑体" panose="02010609060101010101" pitchFamily="49" charset="-122"/>
                <a:ea typeface="黑体" panose="02010609060101010101" pitchFamily="49" charset="-122"/>
              </a:rPr>
              <a:t>二位四通电磁换向阀右位</a:t>
            </a:r>
            <a:r>
              <a:rPr lang="en-US" altLang="zh-CN" sz="2800" b="1" dirty="0">
                <a:solidFill>
                  <a:srgbClr val="000000"/>
                </a:solidFill>
                <a:latin typeface="黑体" panose="02010609060101010101" pitchFamily="49" charset="-122"/>
                <a:ea typeface="黑体" panose="02010609060101010101" pitchFamily="49" charset="-122"/>
              </a:rPr>
              <a:t>—</a:t>
            </a:r>
            <a:r>
              <a:rPr lang="zh-CN" altLang="en-US" sz="2800" b="1" dirty="0">
                <a:solidFill>
                  <a:srgbClr val="008AF2"/>
                </a:solidFill>
                <a:latin typeface="黑体" panose="02010609060101010101" pitchFamily="49" charset="-122"/>
                <a:ea typeface="黑体" panose="02010609060101010101" pitchFamily="49" charset="-122"/>
              </a:rPr>
              <a:t>油箱</a:t>
            </a:r>
          </a:p>
          <a:p>
            <a:pPr fontAlgn="base">
              <a:spcBef>
                <a:spcPct val="50000"/>
              </a:spcBef>
              <a:spcAft>
                <a:spcPct val="0"/>
              </a:spcAft>
              <a:buNone/>
            </a:pPr>
            <a:endParaRPr lang="zh-CN" altLang="en-US" sz="2800" b="1" dirty="0">
              <a:solidFill>
                <a:srgbClr val="008AF2"/>
              </a:solidFill>
              <a:latin typeface="黑体" panose="02010609060101010101" pitchFamily="49" charset="-122"/>
              <a:ea typeface="黑体" panose="02010609060101010101" pitchFamily="49" charset="-122"/>
            </a:endParaRPr>
          </a:p>
        </p:txBody>
      </p:sp>
      <p:sp>
        <p:nvSpPr>
          <p:cNvPr id="5" name="文本框 4">
            <a:extLst>
              <a:ext uri="{FF2B5EF4-FFF2-40B4-BE49-F238E27FC236}">
                <a16:creationId xmlns:a16="http://schemas.microsoft.com/office/drawing/2014/main" id="{9E63DEB2-27B5-4BD6-90A9-F390C282CFC2}"/>
              </a:ext>
            </a:extLst>
          </p:cNvPr>
          <p:cNvSpPr txBox="1"/>
          <p:nvPr/>
        </p:nvSpPr>
        <p:spPr>
          <a:xfrm>
            <a:off x="447065" y="464207"/>
            <a:ext cx="3047920" cy="523220"/>
          </a:xfrm>
          <a:prstGeom prst="rect">
            <a:avLst/>
          </a:prstGeom>
          <a:noFill/>
        </p:spPr>
        <p:txBody>
          <a:bodyPr wrap="square" rtlCol="0">
            <a:spAutoFit/>
          </a:bodyPr>
          <a:lstStyle/>
          <a:p>
            <a:pPr fontAlgn="base">
              <a:spcBef>
                <a:spcPct val="50000"/>
              </a:spcBef>
              <a:spcAft>
                <a:spcPct val="0"/>
              </a:spcAft>
            </a:pPr>
            <a:r>
              <a:rPr lang="en-US" altLang="zh-CN" sz="2800" b="1" dirty="0">
                <a:solidFill>
                  <a:srgbClr val="000000"/>
                </a:solidFill>
                <a:latin typeface="黑体" panose="02010609060101010101" pitchFamily="49" charset="-122"/>
                <a:ea typeface="黑体" panose="02010609060101010101" pitchFamily="49" charset="-122"/>
              </a:rPr>
              <a:t>2.</a:t>
            </a:r>
            <a:r>
              <a:rPr lang="zh-CN" altLang="en-US" sz="2800" b="1" dirty="0">
                <a:solidFill>
                  <a:srgbClr val="000000"/>
                </a:solidFill>
                <a:latin typeface="黑体" panose="02010609060101010101" pitchFamily="49" charset="-122"/>
                <a:ea typeface="黑体" panose="02010609060101010101" pitchFamily="49" charset="-122"/>
              </a:rPr>
              <a:t>进退路线：</a:t>
            </a:r>
            <a:endParaRPr lang="en-US" altLang="zh-CN" sz="2800" b="1" dirty="0">
              <a:solidFill>
                <a:srgbClr val="0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887677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Object 2">
            <a:extLst>
              <a:ext uri="{FF2B5EF4-FFF2-40B4-BE49-F238E27FC236}">
                <a16:creationId xmlns:a16="http://schemas.microsoft.com/office/drawing/2014/main" id="{0DDAF681-5A0D-470E-B650-B56F7DF92E97}"/>
              </a:ext>
            </a:extLst>
          </p:cNvPr>
          <p:cNvGraphicFramePr>
            <a:graphicFrameLocks noChangeAspect="1"/>
          </p:cNvGraphicFramePr>
          <p:nvPr>
            <p:extLst>
              <p:ext uri="{D42A27DB-BD31-4B8C-83A1-F6EECF244321}">
                <p14:modId xmlns:p14="http://schemas.microsoft.com/office/powerpoint/2010/main" val="4203207276"/>
              </p:ext>
            </p:extLst>
          </p:nvPr>
        </p:nvGraphicFramePr>
        <p:xfrm>
          <a:off x="4229149" y="2165401"/>
          <a:ext cx="4381385" cy="4412749"/>
        </p:xfrm>
        <a:graphic>
          <a:graphicData uri="http://schemas.openxmlformats.org/presentationml/2006/ole">
            <mc:AlternateContent xmlns:mc="http://schemas.openxmlformats.org/markup-compatibility/2006">
              <mc:Choice xmlns:v="urn:schemas-microsoft-com:vml" Requires="v">
                <p:oleObj spid="_x0000_s2058" r:id="rId3" imgW="1380952" imgH="2352381" progId="PBrush">
                  <p:embed/>
                </p:oleObj>
              </mc:Choice>
              <mc:Fallback>
                <p:oleObj r:id="rId3" imgW="1380952" imgH="2352381" progId="PBrush">
                  <p:embed/>
                  <p:pic>
                    <p:nvPicPr>
                      <p:cNvPr id="125954" name="Object 2">
                        <a:extLst>
                          <a:ext uri="{FF2B5EF4-FFF2-40B4-BE49-F238E27FC236}">
                            <a16:creationId xmlns:a16="http://schemas.microsoft.com/office/drawing/2014/main" id="{0DDAF681-5A0D-470E-B650-B56F7DF92E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9149" y="2165401"/>
                        <a:ext cx="4381385" cy="4412749"/>
                      </a:xfrm>
                      <a:prstGeom prst="rect">
                        <a:avLst/>
                      </a:prstGeom>
                      <a:noFill/>
                      <a:ln>
                        <a:noFill/>
                      </a:ln>
                    </p:spPr>
                  </p:pic>
                </p:oleObj>
              </mc:Fallback>
            </mc:AlternateContent>
          </a:graphicData>
        </a:graphic>
      </p:graphicFrame>
      <p:sp>
        <p:nvSpPr>
          <p:cNvPr id="125955" name="Text Box 3">
            <a:extLst>
              <a:ext uri="{FF2B5EF4-FFF2-40B4-BE49-F238E27FC236}">
                <a16:creationId xmlns:a16="http://schemas.microsoft.com/office/drawing/2014/main" id="{E93E8458-7DBE-4557-85D8-9C284D9B404E}"/>
              </a:ext>
            </a:extLst>
          </p:cNvPr>
          <p:cNvSpPr txBox="1">
            <a:spLocks noChangeArrowheads="1"/>
          </p:cNvSpPr>
          <p:nvPr/>
        </p:nvSpPr>
        <p:spPr bwMode="auto">
          <a:xfrm>
            <a:off x="326571" y="381000"/>
            <a:ext cx="11649694"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None/>
            </a:pPr>
            <a:r>
              <a:rPr lang="zh-CN" altLang="en-US" b="1" dirty="0">
                <a:solidFill>
                  <a:srgbClr val="000000"/>
                </a:solidFill>
                <a:latin typeface="黑体" panose="02010609060101010101" pitchFamily="49" charset="-122"/>
                <a:ea typeface="黑体" panose="02010609060101010101" pitchFamily="49" charset="-122"/>
              </a:rPr>
              <a:t>（二）闭锁回路：</a:t>
            </a:r>
            <a:r>
              <a:rPr lang="zh-CN" altLang="en-US" b="1" dirty="0">
                <a:solidFill>
                  <a:srgbClr val="008AF2"/>
                </a:solidFill>
                <a:latin typeface="黑体" panose="02010609060101010101" pitchFamily="49" charset="-122"/>
                <a:ea typeface="黑体" panose="02010609060101010101" pitchFamily="49" charset="-122"/>
              </a:rPr>
              <a:t>使执行元件能在任意位置上停留以及在停止工作时防止因受外力作用而发生移动。</a:t>
            </a:r>
          </a:p>
          <a:p>
            <a:pPr fontAlgn="base">
              <a:spcBef>
                <a:spcPct val="0"/>
              </a:spcBef>
              <a:spcAft>
                <a:spcPct val="0"/>
              </a:spcAft>
              <a:buNone/>
            </a:pPr>
            <a:endParaRPr lang="zh-CN" altLang="en-US" b="1" dirty="0">
              <a:solidFill>
                <a:srgbClr val="000000"/>
              </a:solidFill>
              <a:latin typeface="黑体" panose="02010609060101010101" pitchFamily="49" charset="-122"/>
              <a:ea typeface="黑体" panose="02010609060101010101" pitchFamily="49" charset="-122"/>
            </a:endParaRPr>
          </a:p>
        </p:txBody>
      </p:sp>
      <p:sp>
        <p:nvSpPr>
          <p:cNvPr id="120836" name="Text Box 4">
            <a:extLst>
              <a:ext uri="{FF2B5EF4-FFF2-40B4-BE49-F238E27FC236}">
                <a16:creationId xmlns:a16="http://schemas.microsoft.com/office/drawing/2014/main" id="{9914B9BC-4973-4ED2-BCB5-078CDA98FD20}"/>
              </a:ext>
            </a:extLst>
          </p:cNvPr>
          <p:cNvSpPr txBox="1">
            <a:spLocks noChangeArrowheads="1"/>
          </p:cNvSpPr>
          <p:nvPr/>
        </p:nvSpPr>
        <p:spPr bwMode="auto">
          <a:xfrm>
            <a:off x="842280" y="1600208"/>
            <a:ext cx="815318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50000"/>
              </a:spcBef>
              <a:spcAft>
                <a:spcPct val="0"/>
              </a:spcAft>
              <a:buNone/>
            </a:pPr>
            <a:r>
              <a:rPr lang="en-US" altLang="zh-CN" sz="2800" b="1" dirty="0">
                <a:solidFill>
                  <a:srgbClr val="000000"/>
                </a:solidFill>
                <a:latin typeface="黑体" panose="02010609060101010101" pitchFamily="49" charset="-122"/>
                <a:ea typeface="黑体" panose="02010609060101010101" pitchFamily="49" charset="-122"/>
              </a:rPr>
              <a:t>1.</a:t>
            </a:r>
            <a:r>
              <a:rPr lang="zh-CN" altLang="en-US" sz="2800" b="1" dirty="0">
                <a:solidFill>
                  <a:srgbClr val="000000"/>
                </a:solidFill>
                <a:latin typeface="黑体" panose="02010609060101010101" pitchFamily="49" charset="-122"/>
                <a:ea typeface="黑体" panose="02010609060101010101" pitchFamily="49" charset="-122"/>
              </a:rPr>
              <a:t>采用滑阀机能为：</a:t>
            </a:r>
            <a:r>
              <a:rPr lang="zh-CN" altLang="en-US" sz="2800" b="1" dirty="0">
                <a:solidFill>
                  <a:srgbClr val="008AF2"/>
                </a:solidFill>
                <a:latin typeface="黑体" panose="02010609060101010101" pitchFamily="49" charset="-122"/>
                <a:ea typeface="黑体" panose="02010609060101010101" pitchFamily="49" charset="-122"/>
              </a:rPr>
              <a:t>O型、M型三位四通换向阀</a:t>
            </a:r>
          </a:p>
        </p:txBody>
      </p:sp>
      <p:sp>
        <p:nvSpPr>
          <p:cNvPr id="7" name="文本框 6">
            <a:extLst>
              <a:ext uri="{FF2B5EF4-FFF2-40B4-BE49-F238E27FC236}">
                <a16:creationId xmlns:a16="http://schemas.microsoft.com/office/drawing/2014/main" id="{A699F95E-F801-4615-A5D2-B669C7657859}"/>
              </a:ext>
            </a:extLst>
          </p:cNvPr>
          <p:cNvSpPr txBox="1"/>
          <p:nvPr/>
        </p:nvSpPr>
        <p:spPr>
          <a:xfrm>
            <a:off x="4876832" y="2825333"/>
            <a:ext cx="838178" cy="523220"/>
          </a:xfrm>
          <a:prstGeom prst="rect">
            <a:avLst/>
          </a:prstGeom>
          <a:noFill/>
        </p:spPr>
        <p:txBody>
          <a:bodyPr wrap="square" rtlCol="0">
            <a:spAutoFit/>
          </a:bodyPr>
          <a:lstStyle/>
          <a:p>
            <a:pPr eaLnBrk="0" fontAlgn="base" hangingPunct="0">
              <a:spcBef>
                <a:spcPct val="0"/>
              </a:spcBef>
              <a:spcAft>
                <a:spcPct val="0"/>
              </a:spcAft>
            </a:pPr>
            <a:r>
              <a:rPr lang="en-US" altLang="zh-CN" sz="2800" dirty="0">
                <a:solidFill>
                  <a:srgbClr val="000000"/>
                </a:solidFill>
                <a:latin typeface="黑体" panose="02010609060101010101" pitchFamily="49" charset="-122"/>
                <a:ea typeface="宋体" panose="02010600030101010101" pitchFamily="2" charset="-122"/>
              </a:rPr>
              <a:t>1YA</a:t>
            </a:r>
            <a:endParaRPr lang="zh-CN" altLang="en-US" sz="2800" dirty="0">
              <a:solidFill>
                <a:srgbClr val="000000"/>
              </a:solidFill>
              <a:latin typeface="黑体" panose="02010609060101010101" pitchFamily="49" charset="-122"/>
              <a:ea typeface="宋体" panose="02010600030101010101" pitchFamily="2" charset="-122"/>
            </a:endParaRPr>
          </a:p>
        </p:txBody>
      </p:sp>
      <p:sp>
        <p:nvSpPr>
          <p:cNvPr id="8" name="文本框 7">
            <a:extLst>
              <a:ext uri="{FF2B5EF4-FFF2-40B4-BE49-F238E27FC236}">
                <a16:creationId xmlns:a16="http://schemas.microsoft.com/office/drawing/2014/main" id="{6DE985D9-9E57-4C96-9C89-6F4E2ABC8A5A}"/>
              </a:ext>
            </a:extLst>
          </p:cNvPr>
          <p:cNvSpPr txBox="1"/>
          <p:nvPr/>
        </p:nvSpPr>
        <p:spPr>
          <a:xfrm>
            <a:off x="7772356" y="2819416"/>
            <a:ext cx="838178" cy="523220"/>
          </a:xfrm>
          <a:prstGeom prst="rect">
            <a:avLst/>
          </a:prstGeom>
          <a:noFill/>
        </p:spPr>
        <p:txBody>
          <a:bodyPr wrap="square" rtlCol="0">
            <a:spAutoFit/>
          </a:bodyPr>
          <a:lstStyle/>
          <a:p>
            <a:pPr eaLnBrk="0" fontAlgn="base" hangingPunct="0">
              <a:spcBef>
                <a:spcPct val="0"/>
              </a:spcBef>
              <a:spcAft>
                <a:spcPct val="0"/>
              </a:spcAft>
            </a:pPr>
            <a:r>
              <a:rPr lang="en-US" altLang="zh-CN" sz="2800" dirty="0">
                <a:solidFill>
                  <a:srgbClr val="000000"/>
                </a:solidFill>
                <a:latin typeface="黑体" panose="02010609060101010101" pitchFamily="49" charset="-122"/>
                <a:ea typeface="宋体" panose="02010600030101010101" pitchFamily="2" charset="-122"/>
              </a:rPr>
              <a:t>2YA</a:t>
            </a:r>
            <a:endParaRPr lang="zh-CN" altLang="en-US" sz="2800" dirty="0">
              <a:solidFill>
                <a:srgbClr val="000000"/>
              </a:solidFill>
              <a:latin typeface="黑体" panose="02010609060101010101" pitchFamily="49"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0836"/>
                                        </p:tgtEl>
                                        <p:attrNameLst>
                                          <p:attrName>style.visibility</p:attrName>
                                        </p:attrNameLst>
                                      </p:cBhvr>
                                      <p:to>
                                        <p:strVal val="visible"/>
                                      </p:to>
                                    </p:set>
                                    <p:animEffect transition="in" filter="blinds(horizontal)">
                                      <p:cBhvr>
                                        <p:cTn id="7" dur="500"/>
                                        <p:tgtEl>
                                          <p:spTgt spid="120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a:extLst>
              <a:ext uri="{FF2B5EF4-FFF2-40B4-BE49-F238E27FC236}">
                <a16:creationId xmlns:a16="http://schemas.microsoft.com/office/drawing/2014/main" id="{72180E7F-654E-4DE9-9973-3919FC9BA686}"/>
              </a:ext>
            </a:extLst>
          </p:cNvPr>
          <p:cNvSpPr txBox="1">
            <a:spLocks noChangeArrowheads="1"/>
          </p:cNvSpPr>
          <p:nvPr/>
        </p:nvSpPr>
        <p:spPr bwMode="auto">
          <a:xfrm>
            <a:off x="850189" y="5747657"/>
            <a:ext cx="876277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None/>
            </a:pPr>
            <a:r>
              <a:rPr lang="zh-CN" altLang="en-US" sz="2800" b="1" dirty="0">
                <a:solidFill>
                  <a:srgbClr val="000000"/>
                </a:solidFill>
                <a:latin typeface="黑体" panose="02010609060101010101" pitchFamily="49" charset="-122"/>
                <a:ea typeface="黑体" panose="02010609060101010101" pitchFamily="49" charset="-122"/>
                <a:sym typeface="Arial" panose="020B0604020202020204" pitchFamily="34" charset="0"/>
              </a:rPr>
              <a:t>（</a:t>
            </a:r>
            <a:r>
              <a:rPr lang="en-US" altLang="zh-CN" sz="2800" b="1" dirty="0">
                <a:solidFill>
                  <a:srgbClr val="000000"/>
                </a:solidFill>
                <a:latin typeface="黑体" panose="02010609060101010101" pitchFamily="49" charset="-122"/>
                <a:ea typeface="黑体" panose="02010609060101010101" pitchFamily="49" charset="-122"/>
                <a:sym typeface="Arial" panose="020B0604020202020204" pitchFamily="34" charset="0"/>
              </a:rPr>
              <a:t>2</a:t>
            </a:r>
            <a:r>
              <a:rPr lang="zh-CN" altLang="en-US" sz="2800" b="1" dirty="0">
                <a:solidFill>
                  <a:srgbClr val="000000"/>
                </a:solidFill>
                <a:latin typeface="黑体" panose="02010609060101010101" pitchFamily="49" charset="-122"/>
                <a:ea typeface="黑体" panose="02010609060101010101" pitchFamily="49" charset="-122"/>
                <a:sym typeface="Arial" panose="020B0604020202020204" pitchFamily="34" charset="0"/>
              </a:rPr>
              <a:t>）特点：</a:t>
            </a:r>
            <a:r>
              <a:rPr lang="zh-CN" altLang="en-US" sz="2400" b="1" dirty="0">
                <a:solidFill>
                  <a:srgbClr val="008AF2"/>
                </a:solidFill>
                <a:latin typeface="黑体" panose="02010609060101010101" pitchFamily="49" charset="-122"/>
                <a:ea typeface="黑体" panose="02010609060101010101" pitchFamily="49" charset="-122"/>
                <a:sym typeface="Arial" panose="020B0604020202020204" pitchFamily="34" charset="0"/>
              </a:rPr>
              <a:t>换向阀密封性能差，存在泄漏、锁紧效果差，结构简单。</a:t>
            </a:r>
          </a:p>
          <a:p>
            <a:pPr fontAlgn="base">
              <a:spcBef>
                <a:spcPct val="0"/>
              </a:spcBef>
              <a:spcAft>
                <a:spcPct val="0"/>
              </a:spcAft>
              <a:buNone/>
            </a:pPr>
            <a:endParaRPr lang="zh-CN" altLang="en-US" sz="2800" dirty="0">
              <a:solidFill>
                <a:srgbClr val="000000"/>
              </a:solidFill>
              <a:latin typeface="黑体" panose="02010609060101010101" pitchFamily="49" charset="-122"/>
              <a:ea typeface="黑体" panose="02010609060101010101" pitchFamily="49" charset="-122"/>
            </a:endParaRPr>
          </a:p>
        </p:txBody>
      </p:sp>
      <p:sp>
        <p:nvSpPr>
          <p:cNvPr id="7" name="矩形 6">
            <a:extLst>
              <a:ext uri="{FF2B5EF4-FFF2-40B4-BE49-F238E27FC236}">
                <a16:creationId xmlns:a16="http://schemas.microsoft.com/office/drawing/2014/main" id="{EE344689-EAF1-4CEE-8D76-3094191B7EDA}"/>
              </a:ext>
            </a:extLst>
          </p:cNvPr>
          <p:cNvSpPr/>
          <p:nvPr/>
        </p:nvSpPr>
        <p:spPr>
          <a:xfrm>
            <a:off x="794276" y="159108"/>
            <a:ext cx="9792575" cy="4031873"/>
          </a:xfrm>
          <a:prstGeom prst="rect">
            <a:avLst/>
          </a:prstGeom>
        </p:spPr>
        <p:txBody>
          <a:bodyPr wrap="square">
            <a:spAutoFit/>
          </a:bodyPr>
          <a:lstStyle/>
          <a:p>
            <a:pPr eaLnBrk="0" fontAlgn="base" hangingPunct="0">
              <a:spcBef>
                <a:spcPct val="0"/>
              </a:spcBef>
              <a:spcAft>
                <a:spcPct val="0"/>
              </a:spcAft>
            </a:pPr>
            <a:r>
              <a:rPr lang="zh-CN" altLang="en-US" sz="2800" b="1" dirty="0">
                <a:solidFill>
                  <a:srgbClr val="000000"/>
                </a:solidFill>
                <a:latin typeface="黑体" panose="02010609060101010101" pitchFamily="49" charset="-122"/>
                <a:ea typeface="宋体" panose="02010600030101010101" pitchFamily="2" charset="-122"/>
              </a:rPr>
              <a:t>（</a:t>
            </a:r>
            <a:r>
              <a:rPr lang="en-US" altLang="zh-CN" sz="2800" b="1" dirty="0">
                <a:solidFill>
                  <a:srgbClr val="000000"/>
                </a:solidFill>
                <a:latin typeface="黑体" panose="02010609060101010101" pitchFamily="49" charset="-122"/>
                <a:ea typeface="宋体" panose="02010600030101010101" pitchFamily="2" charset="-122"/>
              </a:rPr>
              <a:t>1</a:t>
            </a:r>
            <a:r>
              <a:rPr lang="zh-CN" altLang="en-US" sz="2800" b="1" dirty="0">
                <a:solidFill>
                  <a:srgbClr val="000000"/>
                </a:solidFill>
                <a:latin typeface="黑体" panose="02010609060101010101" pitchFamily="49" charset="-122"/>
                <a:ea typeface="宋体" panose="02010600030101010101" pitchFamily="2" charset="-122"/>
              </a:rPr>
              <a:t>）进退路线：</a:t>
            </a:r>
            <a:endParaRPr lang="en-US" altLang="zh-CN" sz="2800" b="1" dirty="0">
              <a:solidFill>
                <a:srgbClr val="000000"/>
              </a:solidFill>
              <a:latin typeface="黑体" panose="02010609060101010101" pitchFamily="49" charset="-122"/>
              <a:ea typeface="宋体" panose="02010600030101010101" pitchFamily="2" charset="-122"/>
            </a:endParaRPr>
          </a:p>
          <a:p>
            <a:pPr eaLnBrk="0" fontAlgn="base" hangingPunct="0">
              <a:spcBef>
                <a:spcPct val="0"/>
              </a:spcBef>
              <a:spcAft>
                <a:spcPct val="0"/>
              </a:spcAft>
            </a:pPr>
            <a:r>
              <a:rPr lang="en-US" altLang="zh-CN" sz="2800" dirty="0">
                <a:solidFill>
                  <a:srgbClr val="000000"/>
                </a:solidFill>
                <a:latin typeface="黑体" panose="02010609060101010101" pitchFamily="49" charset="-122"/>
                <a:ea typeface="宋体" panose="02010600030101010101" pitchFamily="2" charset="-122"/>
              </a:rPr>
              <a:t>   1YA+</a:t>
            </a:r>
            <a:r>
              <a:rPr lang="zh-CN" altLang="en-US" sz="2800" dirty="0">
                <a:solidFill>
                  <a:srgbClr val="000000"/>
                </a:solidFill>
                <a:latin typeface="黑体" panose="02010609060101010101" pitchFamily="49" charset="-122"/>
                <a:ea typeface="宋体" panose="02010600030101010101" pitchFamily="2" charset="-122"/>
              </a:rPr>
              <a:t>、</a:t>
            </a:r>
            <a:r>
              <a:rPr lang="en-US" altLang="zh-CN" sz="2800" dirty="0">
                <a:solidFill>
                  <a:srgbClr val="000000"/>
                </a:solidFill>
                <a:latin typeface="黑体" panose="02010609060101010101" pitchFamily="49" charset="-122"/>
                <a:ea typeface="宋体" panose="02010600030101010101" pitchFamily="2" charset="-122"/>
              </a:rPr>
              <a:t>2YA-</a:t>
            </a:r>
            <a:r>
              <a:rPr lang="zh-CN" altLang="en-US" sz="2800" dirty="0">
                <a:solidFill>
                  <a:srgbClr val="000000"/>
                </a:solidFill>
                <a:latin typeface="黑体" panose="02010609060101010101" pitchFamily="49" charset="-122"/>
                <a:ea typeface="宋体" panose="02010600030101010101" pitchFamily="2" charset="-122"/>
              </a:rPr>
              <a:t>：</a:t>
            </a:r>
            <a:endParaRPr lang="en-US" altLang="zh-CN" sz="2800" dirty="0">
              <a:solidFill>
                <a:srgbClr val="000000"/>
              </a:solidFill>
              <a:latin typeface="黑体" panose="02010609060101010101" pitchFamily="49" charset="-122"/>
              <a:ea typeface="宋体" panose="02010600030101010101" pitchFamily="2" charset="-122"/>
            </a:endParaRPr>
          </a:p>
          <a:p>
            <a:pPr eaLnBrk="0" fontAlgn="base" hangingPunct="0">
              <a:spcBef>
                <a:spcPct val="0"/>
              </a:spcBef>
              <a:spcAft>
                <a:spcPct val="0"/>
              </a:spcAft>
            </a:pPr>
            <a:r>
              <a:rPr lang="zh-CN" altLang="en-US" sz="2400" dirty="0">
                <a:solidFill>
                  <a:srgbClr val="000000"/>
                </a:solidFill>
                <a:latin typeface="黑体" panose="02010609060101010101" pitchFamily="49" charset="-122"/>
                <a:ea typeface="宋体" panose="02010600030101010101" pitchFamily="2" charset="-122"/>
              </a:rPr>
              <a:t>   进给：</a:t>
            </a:r>
            <a:r>
              <a:rPr lang="zh-CN" altLang="en-US" sz="2400" b="1" dirty="0">
                <a:solidFill>
                  <a:srgbClr val="008AF2"/>
                </a:solidFill>
                <a:latin typeface="黑体" panose="02010609060101010101" pitchFamily="49" charset="-122"/>
                <a:ea typeface="黑体" panose="02010609060101010101" pitchFamily="49" charset="-122"/>
              </a:rPr>
              <a:t>液压泵</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三位四通电磁换向阀左位</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液压缸左腔</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活塞右移</a:t>
            </a:r>
          </a:p>
          <a:p>
            <a:pPr eaLnBrk="0" fontAlgn="base" hangingPunct="0">
              <a:spcBef>
                <a:spcPct val="0"/>
              </a:spcBef>
              <a:spcAft>
                <a:spcPct val="0"/>
              </a:spcAft>
            </a:pPr>
            <a:r>
              <a:rPr lang="zh-CN" altLang="en-US" sz="2400" dirty="0">
                <a:solidFill>
                  <a:srgbClr val="000000"/>
                </a:solidFill>
                <a:latin typeface="黑体" panose="02010609060101010101" pitchFamily="49" charset="-122"/>
                <a:ea typeface="宋体" panose="02010600030101010101" pitchFamily="2" charset="-122"/>
              </a:rPr>
              <a:t>   退回：</a:t>
            </a:r>
            <a:r>
              <a:rPr lang="zh-CN" altLang="en-US" sz="2400" b="1" dirty="0">
                <a:solidFill>
                  <a:srgbClr val="008AF2"/>
                </a:solidFill>
                <a:latin typeface="黑体" panose="02010609060101010101" pitchFamily="49" charset="-122"/>
                <a:ea typeface="黑体" panose="02010609060101010101" pitchFamily="49" charset="-122"/>
              </a:rPr>
              <a:t>液压缸右腔</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三位四通电磁换向阀左位</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油箱</a:t>
            </a:r>
            <a:endParaRPr lang="en-US" altLang="zh-CN" sz="2400" b="1" dirty="0">
              <a:solidFill>
                <a:srgbClr val="008AF2"/>
              </a:solidFill>
              <a:latin typeface="黑体" panose="02010609060101010101" pitchFamily="49" charset="-122"/>
              <a:ea typeface="黑体" panose="02010609060101010101" pitchFamily="49" charset="-122"/>
            </a:endParaRPr>
          </a:p>
          <a:p>
            <a:pPr eaLnBrk="0" fontAlgn="base" hangingPunct="0">
              <a:spcBef>
                <a:spcPct val="0"/>
              </a:spcBef>
              <a:spcAft>
                <a:spcPct val="0"/>
              </a:spcAft>
            </a:pPr>
            <a:r>
              <a:rPr lang="en-US" altLang="zh-CN" sz="2800" dirty="0">
                <a:solidFill>
                  <a:srgbClr val="000000"/>
                </a:solidFill>
                <a:latin typeface="黑体" panose="02010609060101010101" pitchFamily="49" charset="-122"/>
                <a:ea typeface="宋体" panose="02010600030101010101" pitchFamily="2" charset="-122"/>
              </a:rPr>
              <a:t>   1YA-</a:t>
            </a:r>
            <a:r>
              <a:rPr lang="zh-CN" altLang="en-US" sz="2800" dirty="0">
                <a:solidFill>
                  <a:srgbClr val="000000"/>
                </a:solidFill>
                <a:latin typeface="黑体" panose="02010609060101010101" pitchFamily="49" charset="-122"/>
                <a:ea typeface="宋体" panose="02010600030101010101" pitchFamily="2" charset="-122"/>
              </a:rPr>
              <a:t>、</a:t>
            </a:r>
            <a:r>
              <a:rPr lang="en-US" altLang="zh-CN" sz="2800" dirty="0">
                <a:solidFill>
                  <a:srgbClr val="000000"/>
                </a:solidFill>
                <a:latin typeface="黑体" panose="02010609060101010101" pitchFamily="49" charset="-122"/>
                <a:ea typeface="宋体" panose="02010600030101010101" pitchFamily="2" charset="-122"/>
              </a:rPr>
              <a:t>2YA-:</a:t>
            </a:r>
            <a:endParaRPr lang="zh-CN" altLang="en-US" sz="2800" dirty="0">
              <a:solidFill>
                <a:srgbClr val="000000"/>
              </a:solidFill>
              <a:latin typeface="黑体" panose="02010609060101010101" pitchFamily="49" charset="-122"/>
              <a:ea typeface="宋体" panose="02010600030101010101" pitchFamily="2" charset="-122"/>
            </a:endParaRPr>
          </a:p>
          <a:p>
            <a:pPr eaLnBrk="0" fontAlgn="base" hangingPunct="0">
              <a:spcBef>
                <a:spcPct val="0"/>
              </a:spcBef>
              <a:spcAft>
                <a:spcPct val="0"/>
              </a:spcAft>
            </a:pPr>
            <a:r>
              <a:rPr lang="zh-CN" altLang="en-US" sz="2400" dirty="0">
                <a:solidFill>
                  <a:srgbClr val="000000"/>
                </a:solidFill>
                <a:latin typeface="黑体" panose="02010609060101010101" pitchFamily="49" charset="-122"/>
                <a:ea typeface="宋体" panose="02010600030101010101" pitchFamily="2" charset="-122"/>
              </a:rPr>
              <a:t>   进给：</a:t>
            </a:r>
            <a:r>
              <a:rPr lang="zh-CN" altLang="en-US" sz="2400" b="1" dirty="0">
                <a:solidFill>
                  <a:srgbClr val="008AF2"/>
                </a:solidFill>
                <a:latin typeface="黑体" panose="02010609060101010101" pitchFamily="49" charset="-122"/>
                <a:ea typeface="黑体" panose="02010609060101010101" pitchFamily="49" charset="-122"/>
              </a:rPr>
              <a:t>液压泵</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三位四通电磁换向阀右位</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液压缸右腔</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活塞左移</a:t>
            </a:r>
          </a:p>
          <a:p>
            <a:pPr eaLnBrk="0" fontAlgn="base" hangingPunct="0">
              <a:spcBef>
                <a:spcPct val="0"/>
              </a:spcBef>
              <a:spcAft>
                <a:spcPct val="0"/>
              </a:spcAft>
            </a:pPr>
            <a:r>
              <a:rPr lang="zh-CN" altLang="en-US" sz="2400" dirty="0">
                <a:solidFill>
                  <a:srgbClr val="000000"/>
                </a:solidFill>
                <a:latin typeface="黑体" panose="02010609060101010101" pitchFamily="49" charset="-122"/>
                <a:ea typeface="宋体" panose="02010600030101010101" pitchFamily="2" charset="-122"/>
              </a:rPr>
              <a:t>   退回：</a:t>
            </a:r>
            <a:r>
              <a:rPr lang="zh-CN" altLang="en-US" sz="2400" b="1" dirty="0">
                <a:solidFill>
                  <a:srgbClr val="008AF2"/>
                </a:solidFill>
                <a:latin typeface="黑体" panose="02010609060101010101" pitchFamily="49" charset="-122"/>
                <a:ea typeface="黑体" panose="02010609060101010101" pitchFamily="49" charset="-122"/>
              </a:rPr>
              <a:t>液压缸左腔</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三位四通电磁换向阀右位</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油箱</a:t>
            </a:r>
            <a:endParaRPr lang="en-US" altLang="zh-CN" sz="2400" b="1" dirty="0">
              <a:solidFill>
                <a:srgbClr val="008AF2"/>
              </a:solidFill>
              <a:latin typeface="黑体" panose="02010609060101010101" pitchFamily="49" charset="-122"/>
              <a:ea typeface="黑体" panose="02010609060101010101" pitchFamily="49" charset="-122"/>
            </a:endParaRPr>
          </a:p>
          <a:p>
            <a:pPr eaLnBrk="0" fontAlgn="base" hangingPunct="0">
              <a:spcBef>
                <a:spcPct val="0"/>
              </a:spcBef>
              <a:spcAft>
                <a:spcPct val="0"/>
              </a:spcAft>
            </a:pPr>
            <a:r>
              <a:rPr lang="en-US" altLang="zh-CN" sz="2800" dirty="0">
                <a:solidFill>
                  <a:srgbClr val="000000"/>
                </a:solidFill>
                <a:latin typeface="黑体" panose="02010609060101010101" pitchFamily="49" charset="-122"/>
                <a:ea typeface="宋体" panose="02010600030101010101" pitchFamily="2" charset="-122"/>
              </a:rPr>
              <a:t>   1YA-</a:t>
            </a:r>
            <a:r>
              <a:rPr lang="zh-CN" altLang="en-US" sz="2800" dirty="0">
                <a:solidFill>
                  <a:srgbClr val="000000"/>
                </a:solidFill>
                <a:latin typeface="黑体" panose="02010609060101010101" pitchFamily="49" charset="-122"/>
                <a:ea typeface="宋体" panose="02010600030101010101" pitchFamily="2" charset="-122"/>
              </a:rPr>
              <a:t>、</a:t>
            </a:r>
            <a:r>
              <a:rPr lang="en-US" altLang="zh-CN" sz="2800" dirty="0">
                <a:solidFill>
                  <a:srgbClr val="000000"/>
                </a:solidFill>
                <a:latin typeface="黑体" panose="02010609060101010101" pitchFamily="49" charset="-122"/>
                <a:ea typeface="宋体" panose="02010600030101010101" pitchFamily="2" charset="-122"/>
              </a:rPr>
              <a:t>2YA-</a:t>
            </a:r>
            <a:r>
              <a:rPr lang="zh-CN" altLang="en-US" sz="2800" dirty="0">
                <a:solidFill>
                  <a:srgbClr val="000000"/>
                </a:solidFill>
                <a:latin typeface="黑体" panose="02010609060101010101" pitchFamily="49" charset="-122"/>
                <a:ea typeface="宋体" panose="02010600030101010101" pitchFamily="2" charset="-122"/>
              </a:rPr>
              <a:t>：</a:t>
            </a:r>
            <a:endParaRPr lang="en-US" altLang="zh-CN" sz="2800" dirty="0">
              <a:solidFill>
                <a:srgbClr val="000000"/>
              </a:solidFill>
              <a:latin typeface="黑体" panose="02010609060101010101" pitchFamily="49" charset="-122"/>
              <a:ea typeface="宋体" panose="02010600030101010101" pitchFamily="2" charset="-122"/>
            </a:endParaRPr>
          </a:p>
          <a:p>
            <a:pPr eaLnBrk="0" fontAlgn="base" hangingPunct="0">
              <a:spcBef>
                <a:spcPct val="0"/>
              </a:spcBef>
              <a:spcAft>
                <a:spcPct val="0"/>
              </a:spcAft>
            </a:pPr>
            <a:r>
              <a:rPr lang="zh-CN" altLang="en-US" sz="2400" b="1" dirty="0">
                <a:solidFill>
                  <a:srgbClr val="008AF2"/>
                </a:solidFill>
                <a:latin typeface="黑体" panose="02010609060101010101" pitchFamily="49" charset="-122"/>
                <a:ea typeface="黑体" panose="02010609060101010101" pitchFamily="49" charset="-122"/>
              </a:rPr>
              <a:t>   液压泵</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溢流阀</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油箱</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液压缸锁紧</a:t>
            </a:r>
            <a:endParaRPr lang="en-US" altLang="zh-CN" sz="2400" b="1" dirty="0">
              <a:solidFill>
                <a:srgbClr val="008AF2"/>
              </a:solidFill>
              <a:latin typeface="黑体" panose="02010609060101010101" pitchFamily="49" charset="-122"/>
              <a:ea typeface="黑体" panose="02010609060101010101" pitchFamily="49" charset="-122"/>
            </a:endParaRPr>
          </a:p>
          <a:p>
            <a:pPr eaLnBrk="0" fontAlgn="base" hangingPunct="0">
              <a:spcBef>
                <a:spcPct val="0"/>
              </a:spcBef>
              <a:spcAft>
                <a:spcPct val="0"/>
              </a:spcAft>
            </a:pPr>
            <a:r>
              <a:rPr lang="zh-CN" altLang="en-US" sz="2400" b="1" dirty="0">
                <a:solidFill>
                  <a:srgbClr val="008AF2"/>
                </a:solidFill>
                <a:latin typeface="黑体" panose="02010609060101010101" pitchFamily="49" charset="-122"/>
                <a:ea typeface="黑体" panose="02010609060101010101" pitchFamily="49" charset="-122"/>
              </a:rPr>
              <a:t>   此时泵的出口压力为溢流阀的调定压力，溢流阀起限压保护作用</a:t>
            </a:r>
            <a:endParaRPr lang="en-US" altLang="zh-CN" sz="2400" b="1" dirty="0">
              <a:solidFill>
                <a:srgbClr val="008AF2"/>
              </a:solidFill>
              <a:latin typeface="黑体" panose="02010609060101010101" pitchFamily="49" charset="-122"/>
              <a:ea typeface="黑体" panose="02010609060101010101" pitchFamily="49" charset="-122"/>
            </a:endParaRPr>
          </a:p>
        </p:txBody>
      </p:sp>
      <p:sp>
        <p:nvSpPr>
          <p:cNvPr id="8" name="矩形 7">
            <a:extLst>
              <a:ext uri="{FF2B5EF4-FFF2-40B4-BE49-F238E27FC236}">
                <a16:creationId xmlns:a16="http://schemas.microsoft.com/office/drawing/2014/main" id="{97A94273-3442-4816-B902-F97E8BBBB567}"/>
              </a:ext>
            </a:extLst>
          </p:cNvPr>
          <p:cNvSpPr/>
          <p:nvPr/>
        </p:nvSpPr>
        <p:spPr>
          <a:xfrm>
            <a:off x="1464578" y="4560313"/>
            <a:ext cx="7299412" cy="2000548"/>
          </a:xfrm>
          <a:prstGeom prst="rect">
            <a:avLst/>
          </a:prstGeom>
        </p:spPr>
        <p:txBody>
          <a:bodyPr wrap="square">
            <a:spAutoFit/>
          </a:bodyPr>
          <a:lstStyle/>
          <a:p>
            <a:pPr eaLnBrk="0" fontAlgn="base" hangingPunct="0">
              <a:spcBef>
                <a:spcPct val="0"/>
              </a:spcBef>
              <a:spcAft>
                <a:spcPct val="0"/>
              </a:spcAft>
            </a:pPr>
            <a:r>
              <a:rPr lang="zh-CN" altLang="en-US" sz="2400" b="1" dirty="0">
                <a:solidFill>
                  <a:srgbClr val="000000"/>
                </a:solidFill>
                <a:latin typeface="黑体" panose="02010609060101010101" pitchFamily="49" charset="-122"/>
                <a:ea typeface="黑体" panose="02010609060101010101" pitchFamily="49" charset="-122"/>
              </a:rPr>
              <a:t>若采用M型三位四通换向阀：</a:t>
            </a:r>
            <a:endParaRPr lang="en-US" altLang="zh-CN" sz="2400" b="1" dirty="0">
              <a:solidFill>
                <a:srgbClr val="000000"/>
              </a:solidFill>
              <a:latin typeface="黑体" panose="02010609060101010101" pitchFamily="49" charset="-122"/>
              <a:ea typeface="黑体" panose="02010609060101010101" pitchFamily="49" charset="-122"/>
            </a:endParaRPr>
          </a:p>
          <a:p>
            <a:pPr eaLnBrk="0" fontAlgn="base" hangingPunct="0">
              <a:spcBef>
                <a:spcPct val="0"/>
              </a:spcBef>
              <a:spcAft>
                <a:spcPct val="0"/>
              </a:spcAft>
            </a:pPr>
            <a:r>
              <a:rPr lang="zh-CN" altLang="en-US" sz="2400" b="1" dirty="0">
                <a:solidFill>
                  <a:srgbClr val="008AF2"/>
                </a:solidFill>
                <a:latin typeface="黑体" panose="02010609060101010101" pitchFamily="49" charset="-122"/>
                <a:ea typeface="黑体" panose="02010609060101010101" pitchFamily="49" charset="-122"/>
              </a:rPr>
              <a:t>液压泵</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三位四通电磁换向阀中位</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液压缸锁紧</a:t>
            </a:r>
            <a:endParaRPr lang="en-US" altLang="zh-CN" sz="2400" b="1" dirty="0">
              <a:solidFill>
                <a:srgbClr val="008AF2"/>
              </a:solidFill>
              <a:latin typeface="黑体" panose="02010609060101010101" pitchFamily="49" charset="-122"/>
              <a:ea typeface="黑体" panose="02010609060101010101" pitchFamily="49" charset="-122"/>
            </a:endParaRPr>
          </a:p>
          <a:p>
            <a:pPr eaLnBrk="0" fontAlgn="base" hangingPunct="0">
              <a:spcBef>
                <a:spcPct val="0"/>
              </a:spcBef>
              <a:spcAft>
                <a:spcPct val="0"/>
              </a:spcAft>
            </a:pPr>
            <a:r>
              <a:rPr lang="zh-CN" altLang="en-US" sz="2400" b="1" dirty="0">
                <a:solidFill>
                  <a:srgbClr val="008AF2"/>
                </a:solidFill>
                <a:latin typeface="黑体" panose="02010609060101010101" pitchFamily="49" charset="-122"/>
                <a:ea typeface="黑体" panose="02010609060101010101" pitchFamily="49" charset="-122"/>
              </a:rPr>
              <a:t>此时液压泵卸荷，压力为</a:t>
            </a:r>
            <a:r>
              <a:rPr lang="en-US" altLang="zh-CN" sz="2400" b="1" dirty="0">
                <a:solidFill>
                  <a:srgbClr val="008AF2"/>
                </a:solidFill>
                <a:latin typeface="黑体" panose="02010609060101010101" pitchFamily="49" charset="-122"/>
                <a:ea typeface="黑体" panose="02010609060101010101" pitchFamily="49" charset="-122"/>
              </a:rPr>
              <a:t>0</a:t>
            </a:r>
          </a:p>
          <a:p>
            <a:pPr eaLnBrk="0" fontAlgn="base" hangingPunct="0">
              <a:spcBef>
                <a:spcPct val="0"/>
              </a:spcBef>
              <a:spcAft>
                <a:spcPct val="0"/>
              </a:spcAft>
            </a:pPr>
            <a:endParaRPr lang="en-US" altLang="zh-CN" sz="2800" b="1" dirty="0">
              <a:solidFill>
                <a:srgbClr val="008AF2"/>
              </a:solidFill>
              <a:latin typeface="黑体" panose="02010609060101010101" pitchFamily="49" charset="-122"/>
              <a:ea typeface="黑体" panose="02010609060101010101" pitchFamily="49" charset="-122"/>
            </a:endParaRPr>
          </a:p>
          <a:p>
            <a:pPr eaLnBrk="0" fontAlgn="base" hangingPunct="0">
              <a:spcBef>
                <a:spcPct val="0"/>
              </a:spcBef>
              <a:spcAft>
                <a:spcPct val="0"/>
              </a:spcAft>
            </a:pPr>
            <a:endParaRPr lang="zh-CN" altLang="en-US" sz="2400" b="1" dirty="0">
              <a:solidFill>
                <a:srgbClr val="008AF2"/>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767965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6978" name="Object 2">
            <a:extLst>
              <a:ext uri="{FF2B5EF4-FFF2-40B4-BE49-F238E27FC236}">
                <a16:creationId xmlns:a16="http://schemas.microsoft.com/office/drawing/2014/main" id="{AC93A007-7F7D-455B-B3CC-09B8841982AD}"/>
              </a:ext>
            </a:extLst>
          </p:cNvPr>
          <p:cNvGraphicFramePr>
            <a:graphicFrameLocks noChangeAspect="1"/>
          </p:cNvGraphicFramePr>
          <p:nvPr/>
        </p:nvGraphicFramePr>
        <p:xfrm>
          <a:off x="6172199" y="1066862"/>
          <a:ext cx="3672623" cy="5257662"/>
        </p:xfrm>
        <a:graphic>
          <a:graphicData uri="http://schemas.openxmlformats.org/presentationml/2006/ole">
            <mc:AlternateContent xmlns:mc="http://schemas.openxmlformats.org/markup-compatibility/2006">
              <mc:Choice xmlns:v="urn:schemas-microsoft-com:vml" Requires="v">
                <p:oleObj spid="_x0000_s3082" r:id="rId3" imgW="1924319" imgH="2734057" progId="PBrush">
                  <p:embed/>
                </p:oleObj>
              </mc:Choice>
              <mc:Fallback>
                <p:oleObj r:id="rId3" imgW="1924319" imgH="2734057" progId="PBrush">
                  <p:embed/>
                  <p:pic>
                    <p:nvPicPr>
                      <p:cNvPr id="126978" name="Object 2">
                        <a:extLst>
                          <a:ext uri="{FF2B5EF4-FFF2-40B4-BE49-F238E27FC236}">
                            <a16:creationId xmlns:a16="http://schemas.microsoft.com/office/drawing/2014/main" id="{AC93A007-7F7D-455B-B3CC-09B8841982A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199" y="1066862"/>
                        <a:ext cx="3672623" cy="5257662"/>
                      </a:xfrm>
                      <a:prstGeom prst="rect">
                        <a:avLst/>
                      </a:prstGeom>
                      <a:noFill/>
                      <a:ln>
                        <a:noFill/>
                      </a:ln>
                    </p:spPr>
                  </p:pic>
                </p:oleObj>
              </mc:Fallback>
            </mc:AlternateContent>
          </a:graphicData>
        </a:graphic>
      </p:graphicFrame>
      <p:sp>
        <p:nvSpPr>
          <p:cNvPr id="126979" name="Text Box 3">
            <a:extLst>
              <a:ext uri="{FF2B5EF4-FFF2-40B4-BE49-F238E27FC236}">
                <a16:creationId xmlns:a16="http://schemas.microsoft.com/office/drawing/2014/main" id="{69FCDC90-DD8B-4A1F-B26C-9A8D862D762A}"/>
              </a:ext>
            </a:extLst>
          </p:cNvPr>
          <p:cNvSpPr txBox="1">
            <a:spLocks noChangeArrowheads="1"/>
          </p:cNvSpPr>
          <p:nvPr/>
        </p:nvSpPr>
        <p:spPr bwMode="auto">
          <a:xfrm>
            <a:off x="388044" y="243757"/>
            <a:ext cx="7845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None/>
            </a:pPr>
            <a:r>
              <a:rPr lang="en-US" altLang="zh-CN" b="1" dirty="0">
                <a:solidFill>
                  <a:srgbClr val="000000"/>
                </a:solidFill>
                <a:latin typeface="黑体" panose="02010609060101010101" pitchFamily="49" charset="-122"/>
                <a:ea typeface="黑体" panose="02010609060101010101" pitchFamily="49" charset="-122"/>
              </a:rPr>
              <a:t>2.</a:t>
            </a:r>
            <a:r>
              <a:rPr lang="zh-CN" altLang="en-US" b="1" dirty="0">
                <a:solidFill>
                  <a:srgbClr val="000000"/>
                </a:solidFill>
                <a:latin typeface="黑体" panose="02010609060101010101" pitchFamily="49" charset="-122"/>
                <a:ea typeface="黑体" panose="02010609060101010101" pitchFamily="49" charset="-122"/>
              </a:rPr>
              <a:t>液控单向阀闭锁回路</a:t>
            </a:r>
          </a:p>
        </p:txBody>
      </p:sp>
      <p:sp>
        <p:nvSpPr>
          <p:cNvPr id="2" name="矩形 1">
            <a:extLst>
              <a:ext uri="{FF2B5EF4-FFF2-40B4-BE49-F238E27FC236}">
                <a16:creationId xmlns:a16="http://schemas.microsoft.com/office/drawing/2014/main" id="{01FF4C91-24CA-4B60-824C-56CCA659A289}"/>
              </a:ext>
            </a:extLst>
          </p:cNvPr>
          <p:cNvSpPr/>
          <p:nvPr/>
        </p:nvSpPr>
        <p:spPr>
          <a:xfrm>
            <a:off x="1283640" y="1139094"/>
            <a:ext cx="4693914" cy="523220"/>
          </a:xfrm>
          <a:prstGeom prst="rect">
            <a:avLst/>
          </a:prstGeom>
        </p:spPr>
        <p:txBody>
          <a:bodyPr wrap="none">
            <a:spAutoFit/>
          </a:bodyPr>
          <a:lstStyle/>
          <a:p>
            <a:pPr fontAlgn="base">
              <a:spcBef>
                <a:spcPct val="50000"/>
              </a:spcBef>
              <a:spcAft>
                <a:spcPct val="0"/>
              </a:spcAft>
            </a:pPr>
            <a:r>
              <a:rPr lang="zh-CN" altLang="en-US" sz="2800" b="1" dirty="0">
                <a:solidFill>
                  <a:srgbClr val="000000"/>
                </a:solidFill>
                <a:latin typeface="黑体" panose="02010609060101010101" pitchFamily="49" charset="-122"/>
                <a:ea typeface="黑体" panose="02010609060101010101" pitchFamily="49" charset="-122"/>
              </a:rPr>
              <a:t>（</a:t>
            </a:r>
            <a:r>
              <a:rPr lang="en-US" altLang="zh-CN" sz="2800" b="1" dirty="0">
                <a:solidFill>
                  <a:srgbClr val="000000"/>
                </a:solidFill>
                <a:latin typeface="黑体" panose="02010609060101010101" pitchFamily="49" charset="-122"/>
                <a:ea typeface="黑体" panose="02010609060101010101" pitchFamily="49" charset="-122"/>
              </a:rPr>
              <a:t>1</a:t>
            </a:r>
            <a:r>
              <a:rPr lang="zh-CN" altLang="en-US" sz="2800" b="1" dirty="0">
                <a:solidFill>
                  <a:srgbClr val="000000"/>
                </a:solidFill>
                <a:latin typeface="黑体" panose="02010609060101010101" pitchFamily="49" charset="-122"/>
                <a:ea typeface="黑体" panose="02010609060101010101" pitchFamily="49" charset="-122"/>
              </a:rPr>
              <a:t>）核心元件：</a:t>
            </a:r>
            <a:r>
              <a:rPr lang="zh-CN" altLang="en-US" sz="2800" b="1" dirty="0">
                <a:solidFill>
                  <a:srgbClr val="008AF2"/>
                </a:solidFill>
                <a:latin typeface="黑体" panose="02010609060101010101" pitchFamily="49" charset="-122"/>
                <a:ea typeface="黑体" panose="02010609060101010101" pitchFamily="49" charset="-122"/>
              </a:rPr>
              <a:t>液控单向阀</a:t>
            </a:r>
            <a:endParaRPr lang="en-US" altLang="zh-CN" sz="2800" b="1" dirty="0">
              <a:solidFill>
                <a:srgbClr val="008AF2"/>
              </a:solidFill>
              <a:latin typeface="黑体" panose="02010609060101010101" pitchFamily="49" charset="-122"/>
              <a:ea typeface="黑体" panose="02010609060101010101" pitchFamily="49"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a16="http://schemas.microsoft.com/office/drawing/2014/main" id="{E0A2E7A6-CA52-4593-BCA9-497D58537F2A}"/>
              </a:ext>
            </a:extLst>
          </p:cNvPr>
          <p:cNvSpPr txBox="1">
            <a:spLocks noChangeArrowheads="1"/>
          </p:cNvSpPr>
          <p:nvPr/>
        </p:nvSpPr>
        <p:spPr bwMode="auto">
          <a:xfrm>
            <a:off x="593766" y="381080"/>
            <a:ext cx="11424063"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50000"/>
              </a:spcBef>
              <a:spcAft>
                <a:spcPct val="0"/>
              </a:spcAft>
              <a:buNone/>
            </a:pPr>
            <a:r>
              <a:rPr lang="zh-CN" altLang="en-US" sz="2800" b="1" dirty="0">
                <a:solidFill>
                  <a:srgbClr val="000000"/>
                </a:solidFill>
                <a:latin typeface="黑体" panose="02010609060101010101" pitchFamily="49" charset="-122"/>
                <a:ea typeface="黑体" panose="02010609060101010101" pitchFamily="49" charset="-122"/>
              </a:rPr>
              <a:t>（</a:t>
            </a:r>
            <a:r>
              <a:rPr lang="en-US" altLang="zh-CN" sz="2800" b="1" dirty="0">
                <a:solidFill>
                  <a:srgbClr val="000000"/>
                </a:solidFill>
                <a:latin typeface="黑体" panose="02010609060101010101" pitchFamily="49" charset="-122"/>
                <a:ea typeface="黑体" panose="02010609060101010101" pitchFamily="49" charset="-122"/>
              </a:rPr>
              <a:t>2</a:t>
            </a:r>
            <a:r>
              <a:rPr lang="zh-CN" altLang="en-US" sz="2800" b="1" dirty="0">
                <a:solidFill>
                  <a:srgbClr val="000000"/>
                </a:solidFill>
                <a:latin typeface="黑体" panose="02010609060101010101" pitchFamily="49" charset="-122"/>
                <a:ea typeface="黑体" panose="02010609060101010101" pitchFamily="49" charset="-122"/>
              </a:rPr>
              <a:t>）进退路线</a:t>
            </a:r>
            <a:r>
              <a:rPr lang="en-US" altLang="zh-CN" sz="2800" b="1" dirty="0">
                <a:solidFill>
                  <a:srgbClr val="000000"/>
                </a:solidFill>
                <a:latin typeface="黑体" panose="02010609060101010101" pitchFamily="49" charset="-122"/>
                <a:ea typeface="黑体" panose="02010609060101010101" pitchFamily="49" charset="-122"/>
              </a:rPr>
              <a:t>:</a:t>
            </a:r>
          </a:p>
          <a:p>
            <a:pPr lvl="0" eaLnBrk="0" fontAlgn="base" hangingPunct="0">
              <a:spcBef>
                <a:spcPct val="0"/>
              </a:spcBef>
              <a:spcAft>
                <a:spcPct val="0"/>
              </a:spcAft>
              <a:buNone/>
            </a:pPr>
            <a:r>
              <a:rPr lang="zh-CN" altLang="en-US" sz="2800" b="1" dirty="0">
                <a:solidFill>
                  <a:srgbClr val="008AF2"/>
                </a:solidFill>
                <a:latin typeface="黑体" panose="02010609060101010101" pitchFamily="49" charset="-122"/>
                <a:ea typeface="黑体" panose="02010609060101010101" pitchFamily="49" charset="-122"/>
              </a:rPr>
              <a:t>   </a:t>
            </a:r>
            <a:r>
              <a:rPr lang="en-US" altLang="zh-CN" sz="2800" dirty="0">
                <a:solidFill>
                  <a:srgbClr val="000000"/>
                </a:solidFill>
                <a:latin typeface="黑体" panose="02010609060101010101" pitchFamily="49" charset="-122"/>
              </a:rPr>
              <a:t>1YA+</a:t>
            </a:r>
            <a:r>
              <a:rPr lang="zh-CN" altLang="en-US" sz="2800" dirty="0">
                <a:solidFill>
                  <a:srgbClr val="000000"/>
                </a:solidFill>
                <a:latin typeface="黑体" panose="02010609060101010101" pitchFamily="49" charset="-122"/>
              </a:rPr>
              <a:t>、</a:t>
            </a:r>
            <a:r>
              <a:rPr lang="en-US" altLang="zh-CN" sz="2800" dirty="0">
                <a:solidFill>
                  <a:srgbClr val="000000"/>
                </a:solidFill>
                <a:latin typeface="黑体" panose="02010609060101010101" pitchFamily="49" charset="-122"/>
              </a:rPr>
              <a:t>2YA-</a:t>
            </a:r>
            <a:r>
              <a:rPr lang="zh-CN" altLang="en-US" sz="2800" dirty="0">
                <a:solidFill>
                  <a:srgbClr val="000000"/>
                </a:solidFill>
                <a:latin typeface="黑体" panose="02010609060101010101" pitchFamily="49" charset="-122"/>
              </a:rPr>
              <a:t>：</a:t>
            </a:r>
            <a:endParaRPr lang="en-US" altLang="zh-CN" sz="2800" dirty="0">
              <a:solidFill>
                <a:srgbClr val="000000"/>
              </a:solidFill>
              <a:latin typeface="黑体" panose="02010609060101010101" pitchFamily="49" charset="-122"/>
            </a:endParaRPr>
          </a:p>
          <a:p>
            <a:pPr lvl="0" eaLnBrk="0" fontAlgn="base" hangingPunct="0">
              <a:spcBef>
                <a:spcPct val="0"/>
              </a:spcBef>
              <a:spcAft>
                <a:spcPct val="0"/>
              </a:spcAft>
              <a:buNone/>
            </a:pPr>
            <a:r>
              <a:rPr lang="zh-CN" altLang="en-US" sz="2400" dirty="0">
                <a:solidFill>
                  <a:srgbClr val="000000"/>
                </a:solidFill>
                <a:latin typeface="黑体" panose="02010609060101010101" pitchFamily="49" charset="-122"/>
              </a:rPr>
              <a:t>   进给：</a:t>
            </a:r>
            <a:r>
              <a:rPr lang="zh-CN" altLang="en-US" sz="2400" b="1" dirty="0">
                <a:solidFill>
                  <a:srgbClr val="008AF2"/>
                </a:solidFill>
                <a:latin typeface="黑体" panose="02010609060101010101" pitchFamily="49" charset="-122"/>
                <a:ea typeface="黑体" panose="02010609060101010101" pitchFamily="49" charset="-122"/>
              </a:rPr>
              <a:t>液压泵</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三位四通换向阀左位</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液控单向阀</a:t>
            </a:r>
            <a:r>
              <a:rPr lang="en-US" altLang="zh-CN" sz="2400" b="1" dirty="0">
                <a:solidFill>
                  <a:srgbClr val="008AF2"/>
                </a:solidFill>
                <a:latin typeface="黑体" panose="02010609060101010101" pitchFamily="49" charset="-122"/>
                <a:ea typeface="黑体" panose="02010609060101010101" pitchFamily="49" charset="-122"/>
              </a:rPr>
              <a:t>A</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液压缸左腔</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活塞右移</a:t>
            </a:r>
          </a:p>
          <a:p>
            <a:pPr lvl="0" eaLnBrk="0" fontAlgn="base" hangingPunct="0">
              <a:spcBef>
                <a:spcPct val="0"/>
              </a:spcBef>
              <a:spcAft>
                <a:spcPct val="0"/>
              </a:spcAft>
              <a:buNone/>
            </a:pPr>
            <a:r>
              <a:rPr lang="zh-CN" altLang="en-US" sz="2400" dirty="0">
                <a:solidFill>
                  <a:srgbClr val="000000"/>
                </a:solidFill>
                <a:latin typeface="黑体" panose="02010609060101010101" pitchFamily="49" charset="-122"/>
              </a:rPr>
              <a:t>   退回：</a:t>
            </a:r>
            <a:r>
              <a:rPr lang="zh-CN" altLang="en-US" sz="2400" b="1" dirty="0">
                <a:solidFill>
                  <a:srgbClr val="008AF2"/>
                </a:solidFill>
                <a:latin typeface="黑体" panose="02010609060101010101" pitchFamily="49" charset="-122"/>
                <a:ea typeface="黑体" panose="02010609060101010101" pitchFamily="49" charset="-122"/>
              </a:rPr>
              <a:t>液压缸右腔</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液控单向阀</a:t>
            </a:r>
            <a:r>
              <a:rPr lang="en-US" altLang="zh-CN" sz="2400" b="1" dirty="0">
                <a:solidFill>
                  <a:srgbClr val="008AF2"/>
                </a:solidFill>
                <a:latin typeface="黑体" panose="02010609060101010101" pitchFamily="49" charset="-122"/>
                <a:ea typeface="黑体" panose="02010609060101010101" pitchFamily="49" charset="-122"/>
              </a:rPr>
              <a:t>B</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二位四通换向阀左位</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油箱</a:t>
            </a:r>
            <a:endParaRPr lang="en-US" altLang="zh-CN" sz="2400" b="1" dirty="0">
              <a:solidFill>
                <a:srgbClr val="008AF2"/>
              </a:solidFill>
              <a:latin typeface="黑体" panose="02010609060101010101" pitchFamily="49" charset="-122"/>
              <a:ea typeface="黑体" panose="02010609060101010101" pitchFamily="49" charset="-122"/>
            </a:endParaRPr>
          </a:p>
          <a:p>
            <a:pPr lvl="0" eaLnBrk="0" fontAlgn="base" hangingPunct="0">
              <a:spcBef>
                <a:spcPct val="0"/>
              </a:spcBef>
              <a:spcAft>
                <a:spcPct val="0"/>
              </a:spcAft>
              <a:buNone/>
            </a:pPr>
            <a:r>
              <a:rPr lang="en-US" altLang="zh-CN" sz="2800" dirty="0">
                <a:solidFill>
                  <a:srgbClr val="000000"/>
                </a:solidFill>
                <a:latin typeface="黑体" panose="02010609060101010101" pitchFamily="49" charset="-122"/>
              </a:rPr>
              <a:t>   1YA-</a:t>
            </a:r>
            <a:r>
              <a:rPr lang="zh-CN" altLang="en-US" sz="2800" dirty="0">
                <a:solidFill>
                  <a:srgbClr val="000000"/>
                </a:solidFill>
                <a:latin typeface="黑体" panose="02010609060101010101" pitchFamily="49" charset="-122"/>
              </a:rPr>
              <a:t>、</a:t>
            </a:r>
            <a:r>
              <a:rPr lang="en-US" altLang="zh-CN" sz="2800" dirty="0">
                <a:solidFill>
                  <a:srgbClr val="000000"/>
                </a:solidFill>
                <a:latin typeface="黑体" panose="02010609060101010101" pitchFamily="49" charset="-122"/>
              </a:rPr>
              <a:t>2YA+:</a:t>
            </a:r>
            <a:endParaRPr lang="zh-CN" altLang="en-US" sz="2800" dirty="0">
              <a:solidFill>
                <a:srgbClr val="000000"/>
              </a:solidFill>
              <a:latin typeface="黑体" panose="02010609060101010101" pitchFamily="49" charset="-122"/>
            </a:endParaRPr>
          </a:p>
          <a:p>
            <a:pPr lvl="0" eaLnBrk="0" fontAlgn="base" hangingPunct="0">
              <a:spcBef>
                <a:spcPct val="0"/>
              </a:spcBef>
              <a:spcAft>
                <a:spcPct val="0"/>
              </a:spcAft>
              <a:buNone/>
            </a:pPr>
            <a:r>
              <a:rPr lang="zh-CN" altLang="en-US" sz="2400" dirty="0">
                <a:solidFill>
                  <a:srgbClr val="000000"/>
                </a:solidFill>
                <a:latin typeface="黑体" panose="02010609060101010101" pitchFamily="49" charset="-122"/>
              </a:rPr>
              <a:t>   进给：</a:t>
            </a:r>
            <a:r>
              <a:rPr lang="zh-CN" altLang="en-US" sz="2400" b="1" dirty="0">
                <a:solidFill>
                  <a:srgbClr val="008AF2"/>
                </a:solidFill>
                <a:latin typeface="黑体" panose="02010609060101010101" pitchFamily="49" charset="-122"/>
                <a:ea typeface="黑体" panose="02010609060101010101" pitchFamily="49" charset="-122"/>
              </a:rPr>
              <a:t>液压泵</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三位四通换向阀右位</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液控单向阀</a:t>
            </a:r>
            <a:r>
              <a:rPr lang="en-US" altLang="zh-CN" sz="2400" b="1" dirty="0">
                <a:solidFill>
                  <a:srgbClr val="008AF2"/>
                </a:solidFill>
                <a:latin typeface="黑体" panose="02010609060101010101" pitchFamily="49" charset="-122"/>
                <a:ea typeface="黑体" panose="02010609060101010101" pitchFamily="49" charset="-122"/>
              </a:rPr>
              <a:t>B</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液压缸右腔</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活塞左移</a:t>
            </a:r>
            <a:endParaRPr lang="en-US" altLang="zh-CN" sz="2400" b="1" dirty="0">
              <a:solidFill>
                <a:srgbClr val="008AF2"/>
              </a:solidFill>
              <a:latin typeface="黑体" panose="02010609060101010101" pitchFamily="49" charset="-122"/>
              <a:ea typeface="黑体" panose="02010609060101010101" pitchFamily="49" charset="-122"/>
            </a:endParaRPr>
          </a:p>
          <a:p>
            <a:pPr lvl="0" eaLnBrk="0" fontAlgn="base" hangingPunct="0">
              <a:spcBef>
                <a:spcPct val="0"/>
              </a:spcBef>
              <a:spcAft>
                <a:spcPct val="0"/>
              </a:spcAft>
              <a:buNone/>
            </a:pPr>
            <a:r>
              <a:rPr lang="en-US" altLang="zh-CN" sz="2400" b="1" dirty="0">
                <a:solidFill>
                  <a:srgbClr val="008AF2"/>
                </a:solidFill>
                <a:latin typeface="黑体" panose="02010609060101010101" pitchFamily="49" charset="-122"/>
                <a:ea typeface="黑体" panose="02010609060101010101" pitchFamily="49" charset="-122"/>
              </a:rPr>
              <a:t>   </a:t>
            </a:r>
            <a:r>
              <a:rPr lang="zh-CN" altLang="en-US" sz="2400" dirty="0">
                <a:solidFill>
                  <a:srgbClr val="000000"/>
                </a:solidFill>
                <a:latin typeface="黑体" panose="02010609060101010101" pitchFamily="49" charset="-122"/>
              </a:rPr>
              <a:t>退回：</a:t>
            </a:r>
            <a:r>
              <a:rPr lang="zh-CN" altLang="en-US" sz="2400" b="1" dirty="0">
                <a:solidFill>
                  <a:srgbClr val="008AF2"/>
                </a:solidFill>
                <a:latin typeface="黑体" panose="02010609060101010101" pitchFamily="49" charset="-122"/>
                <a:ea typeface="黑体" panose="02010609060101010101" pitchFamily="49" charset="-122"/>
              </a:rPr>
              <a:t>液压缸左腔</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液控单向阀</a:t>
            </a:r>
            <a:r>
              <a:rPr lang="en-US" altLang="zh-CN" sz="2400" b="1" dirty="0">
                <a:solidFill>
                  <a:srgbClr val="008AF2"/>
                </a:solidFill>
                <a:latin typeface="黑体" panose="02010609060101010101" pitchFamily="49" charset="-122"/>
                <a:ea typeface="黑体" panose="02010609060101010101" pitchFamily="49" charset="-122"/>
              </a:rPr>
              <a:t>A</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二位四通换向阀右位</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油箱</a:t>
            </a:r>
            <a:endParaRPr lang="en-US" altLang="zh-CN" sz="2400" b="1" dirty="0">
              <a:solidFill>
                <a:srgbClr val="008AF2"/>
              </a:solidFill>
              <a:latin typeface="黑体" panose="02010609060101010101" pitchFamily="49" charset="-122"/>
              <a:ea typeface="黑体" panose="02010609060101010101" pitchFamily="49" charset="-122"/>
            </a:endParaRPr>
          </a:p>
          <a:p>
            <a:pPr lvl="0" eaLnBrk="0" fontAlgn="base" hangingPunct="0">
              <a:spcBef>
                <a:spcPct val="0"/>
              </a:spcBef>
              <a:spcAft>
                <a:spcPct val="0"/>
              </a:spcAft>
              <a:buNone/>
            </a:pPr>
            <a:r>
              <a:rPr lang="en-US" altLang="zh-CN" sz="2800" dirty="0">
                <a:solidFill>
                  <a:srgbClr val="000000"/>
                </a:solidFill>
                <a:latin typeface="黑体" panose="02010609060101010101" pitchFamily="49" charset="-122"/>
              </a:rPr>
              <a:t>   1YA-</a:t>
            </a:r>
            <a:r>
              <a:rPr lang="zh-CN" altLang="en-US" sz="2800" dirty="0">
                <a:solidFill>
                  <a:srgbClr val="000000"/>
                </a:solidFill>
                <a:latin typeface="黑体" panose="02010609060101010101" pitchFamily="49" charset="-122"/>
              </a:rPr>
              <a:t>、</a:t>
            </a:r>
            <a:r>
              <a:rPr lang="en-US" altLang="zh-CN" sz="2800" dirty="0">
                <a:solidFill>
                  <a:srgbClr val="000000"/>
                </a:solidFill>
                <a:latin typeface="黑体" panose="02010609060101010101" pitchFamily="49" charset="-122"/>
              </a:rPr>
              <a:t>2YA-</a:t>
            </a:r>
            <a:r>
              <a:rPr lang="zh-CN" altLang="en-US" sz="2800" dirty="0">
                <a:solidFill>
                  <a:srgbClr val="000000"/>
                </a:solidFill>
                <a:latin typeface="黑体" panose="02010609060101010101" pitchFamily="49" charset="-122"/>
              </a:rPr>
              <a:t>：</a:t>
            </a:r>
            <a:endParaRPr lang="en-US" altLang="zh-CN" sz="2800" dirty="0">
              <a:solidFill>
                <a:srgbClr val="000000"/>
              </a:solidFill>
              <a:latin typeface="黑体" panose="02010609060101010101" pitchFamily="49" charset="-122"/>
            </a:endParaRPr>
          </a:p>
          <a:p>
            <a:pPr lvl="0" eaLnBrk="0" fontAlgn="base" hangingPunct="0">
              <a:spcBef>
                <a:spcPct val="0"/>
              </a:spcBef>
              <a:spcAft>
                <a:spcPct val="0"/>
              </a:spcAft>
              <a:buNone/>
            </a:pPr>
            <a:r>
              <a:rPr lang="zh-CN" altLang="en-US" sz="2400" b="1" dirty="0">
                <a:solidFill>
                  <a:srgbClr val="008AF2"/>
                </a:solidFill>
                <a:latin typeface="黑体" panose="02010609060101010101" pitchFamily="49" charset="-122"/>
                <a:ea typeface="黑体" panose="02010609060101010101" pitchFamily="49" charset="-122"/>
              </a:rPr>
              <a:t>   液压泵</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三位四通换向阀中位</a:t>
            </a:r>
            <a:r>
              <a:rPr lang="en-US" altLang="zh-CN" sz="2400" b="1" dirty="0">
                <a:latin typeface="黑体" panose="02010609060101010101" pitchFamily="49" charset="-122"/>
                <a:ea typeface="黑体" panose="02010609060101010101" pitchFamily="49" charset="-122"/>
              </a:rPr>
              <a:t>—</a:t>
            </a:r>
            <a:r>
              <a:rPr lang="zh-CN" altLang="en-US" sz="2400" b="1" dirty="0">
                <a:solidFill>
                  <a:srgbClr val="008AF2"/>
                </a:solidFill>
                <a:latin typeface="黑体" panose="02010609060101010101" pitchFamily="49" charset="-122"/>
                <a:ea typeface="黑体" panose="02010609060101010101" pitchFamily="49" charset="-122"/>
              </a:rPr>
              <a:t>液压缸锁紧</a:t>
            </a:r>
            <a:endParaRPr lang="en-US" altLang="zh-CN" sz="2400" b="1" dirty="0">
              <a:solidFill>
                <a:srgbClr val="008AF2"/>
              </a:solidFill>
              <a:latin typeface="黑体" panose="02010609060101010101" pitchFamily="49" charset="-122"/>
              <a:ea typeface="黑体" panose="02010609060101010101" pitchFamily="49" charset="-122"/>
            </a:endParaRPr>
          </a:p>
          <a:p>
            <a:pPr fontAlgn="base">
              <a:spcBef>
                <a:spcPct val="50000"/>
              </a:spcBef>
              <a:spcAft>
                <a:spcPct val="0"/>
              </a:spcAft>
              <a:buNone/>
            </a:pPr>
            <a:endParaRPr lang="zh-CN" altLang="en-US" sz="2800" dirty="0">
              <a:solidFill>
                <a:srgbClr val="000000"/>
              </a:solidFill>
              <a:latin typeface="黑体" panose="02010609060101010101" pitchFamily="49" charset="-122"/>
              <a:ea typeface="黑体" panose="02010609060101010101" pitchFamily="49" charset="-122"/>
            </a:endParaRPr>
          </a:p>
          <a:p>
            <a:pPr fontAlgn="base">
              <a:spcBef>
                <a:spcPct val="50000"/>
              </a:spcBef>
              <a:spcAft>
                <a:spcPct val="0"/>
              </a:spcAft>
              <a:buNone/>
            </a:pPr>
            <a:endParaRPr lang="zh-CN" altLang="en-US" sz="2800" dirty="0">
              <a:solidFill>
                <a:srgbClr val="000000"/>
              </a:solidFill>
              <a:latin typeface="黑体" panose="02010609060101010101" pitchFamily="49" charset="-122"/>
              <a:ea typeface="黑体" panose="02010609060101010101" pitchFamily="49" charset="-122"/>
            </a:endParaRPr>
          </a:p>
        </p:txBody>
      </p:sp>
      <p:sp>
        <p:nvSpPr>
          <p:cNvPr id="5" name="Text Box 6">
            <a:extLst>
              <a:ext uri="{FF2B5EF4-FFF2-40B4-BE49-F238E27FC236}">
                <a16:creationId xmlns:a16="http://schemas.microsoft.com/office/drawing/2014/main" id="{AA68F15C-F71F-457D-8EAC-867C60662E17}"/>
              </a:ext>
            </a:extLst>
          </p:cNvPr>
          <p:cNvSpPr txBox="1">
            <a:spLocks noChangeArrowheads="1"/>
          </p:cNvSpPr>
          <p:nvPr/>
        </p:nvSpPr>
        <p:spPr bwMode="auto">
          <a:xfrm>
            <a:off x="668093" y="4357260"/>
            <a:ext cx="859721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fontAlgn="base">
              <a:spcBef>
                <a:spcPct val="0"/>
              </a:spcBef>
              <a:spcAft>
                <a:spcPct val="0"/>
              </a:spcAft>
              <a:buNone/>
            </a:pPr>
            <a:r>
              <a:rPr lang="zh-CN" altLang="en-US" sz="2800" b="1" dirty="0">
                <a:solidFill>
                  <a:srgbClr val="000000"/>
                </a:solidFill>
                <a:latin typeface="黑体" panose="02010609060101010101" pitchFamily="49" charset="-122"/>
                <a:ea typeface="黑体" panose="02010609060101010101" pitchFamily="49" charset="-122"/>
                <a:sym typeface="Arial" panose="020B0604020202020204" pitchFamily="34" charset="0"/>
              </a:rPr>
              <a:t>（</a:t>
            </a:r>
            <a:r>
              <a:rPr lang="en-US" altLang="zh-CN" sz="2800" b="1" dirty="0">
                <a:solidFill>
                  <a:srgbClr val="000000"/>
                </a:solidFill>
                <a:latin typeface="黑体" panose="02010609060101010101" pitchFamily="49" charset="-122"/>
                <a:ea typeface="黑体" panose="02010609060101010101" pitchFamily="49" charset="-122"/>
                <a:sym typeface="Arial" panose="020B0604020202020204" pitchFamily="34" charset="0"/>
              </a:rPr>
              <a:t>3</a:t>
            </a:r>
            <a:r>
              <a:rPr lang="zh-CN" altLang="en-US" sz="2800" b="1" dirty="0">
                <a:solidFill>
                  <a:srgbClr val="000000"/>
                </a:solidFill>
                <a:latin typeface="黑体" panose="02010609060101010101" pitchFamily="49" charset="-122"/>
                <a:ea typeface="黑体" panose="02010609060101010101" pitchFamily="49" charset="-122"/>
                <a:sym typeface="Arial" panose="020B0604020202020204" pitchFamily="34" charset="0"/>
              </a:rPr>
              <a:t>）特点：</a:t>
            </a:r>
            <a:r>
              <a:rPr lang="zh-CN" altLang="en-US" sz="2800" b="1" dirty="0">
                <a:solidFill>
                  <a:srgbClr val="008AF2"/>
                </a:solidFill>
                <a:latin typeface="黑体" panose="02010609060101010101" pitchFamily="49" charset="-122"/>
                <a:ea typeface="黑体" panose="02010609060101010101" pitchFamily="49" charset="-122"/>
                <a:sym typeface="Arial" panose="020B0604020202020204" pitchFamily="34" charset="0"/>
              </a:rPr>
              <a:t>密封性能好，锁紧效果好。</a:t>
            </a:r>
            <a:endParaRPr lang="en-US" altLang="zh-CN" sz="2800" b="1" dirty="0">
              <a:solidFill>
                <a:srgbClr val="008AF2"/>
              </a:solidFill>
              <a:latin typeface="黑体" panose="02010609060101010101" pitchFamily="49" charset="-122"/>
              <a:ea typeface="黑体" panose="02010609060101010101" pitchFamily="49" charset="-122"/>
              <a:sym typeface="Arial" panose="020B0604020202020204" pitchFamily="34" charset="0"/>
            </a:endParaRPr>
          </a:p>
          <a:p>
            <a:pPr fontAlgn="base">
              <a:spcBef>
                <a:spcPct val="0"/>
              </a:spcBef>
              <a:spcAft>
                <a:spcPct val="0"/>
              </a:spcAft>
              <a:buNone/>
            </a:pPr>
            <a:endParaRPr lang="en-US" altLang="zh-CN" sz="2800" b="1" dirty="0">
              <a:solidFill>
                <a:srgbClr val="008AF2"/>
              </a:solidFill>
              <a:latin typeface="黑体" panose="02010609060101010101" pitchFamily="49" charset="-122"/>
              <a:ea typeface="黑体" panose="02010609060101010101" pitchFamily="49" charset="-122"/>
              <a:sym typeface="Arial" panose="020B0604020202020204" pitchFamily="34" charset="0"/>
            </a:endParaRPr>
          </a:p>
          <a:p>
            <a:pPr fontAlgn="base">
              <a:spcBef>
                <a:spcPct val="0"/>
              </a:spcBef>
              <a:spcAft>
                <a:spcPct val="0"/>
              </a:spcAft>
              <a:buNone/>
            </a:pPr>
            <a:r>
              <a:rPr lang="zh-CN" altLang="en-US" sz="2800" b="1" dirty="0">
                <a:solidFill>
                  <a:srgbClr val="008AF2"/>
                </a:solidFill>
                <a:latin typeface="黑体" panose="02010609060101010101" pitchFamily="49" charset="-122"/>
                <a:ea typeface="黑体" panose="02010609060101010101" pitchFamily="49" charset="-122"/>
                <a:sym typeface="Arial" panose="020B0604020202020204" pitchFamily="34" charset="0"/>
              </a:rPr>
              <a:t>使用</a:t>
            </a:r>
            <a:r>
              <a:rPr lang="en-US" altLang="zh-CN" sz="2800" b="1" dirty="0">
                <a:solidFill>
                  <a:srgbClr val="008AF2"/>
                </a:solidFill>
                <a:latin typeface="黑体" panose="02010609060101010101" pitchFamily="49" charset="-122"/>
                <a:ea typeface="黑体" panose="02010609060101010101" pitchFamily="49" charset="-122"/>
                <a:sym typeface="Arial" panose="020B0604020202020204" pitchFamily="34" charset="0"/>
              </a:rPr>
              <a:t>Y</a:t>
            </a:r>
            <a:r>
              <a:rPr lang="zh-CN" altLang="en-US" sz="2800" b="1" dirty="0">
                <a:solidFill>
                  <a:srgbClr val="008AF2"/>
                </a:solidFill>
                <a:latin typeface="黑体" panose="02010609060101010101" pitchFamily="49" charset="-122"/>
                <a:ea typeface="黑体" panose="02010609060101010101" pitchFamily="49" charset="-122"/>
                <a:sym typeface="Arial" panose="020B0604020202020204" pitchFamily="34" charset="0"/>
              </a:rPr>
              <a:t>型，也可以使液压缸锁紧，但液压泵不卸荷</a:t>
            </a:r>
          </a:p>
          <a:p>
            <a:pPr fontAlgn="base">
              <a:spcBef>
                <a:spcPct val="0"/>
              </a:spcBef>
              <a:spcAft>
                <a:spcPct val="0"/>
              </a:spcAft>
              <a:buNone/>
            </a:pPr>
            <a:endParaRPr lang="zh-CN" altLang="en-US" sz="2800" dirty="0">
              <a:solidFill>
                <a:srgbClr val="0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246652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theme/theme1.xml><?xml version="1.0" encoding="utf-8"?>
<a:theme xmlns:a="http://schemas.openxmlformats.org/drawingml/2006/main" name="1_默认设计模板_2">
  <a:themeElements>
    <a:clrScheme name="1_默认设计模板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默认设计模板_2">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zh-CN" sz="2800" b="0" i="0" u="none" strike="noStrike" cap="none" normalizeH="0" baseline="0" smtClean="0">
            <a:ln>
              <a:noFill/>
            </a:ln>
            <a:solidFill>
              <a:schemeClr val="tx1"/>
            </a:solidFill>
            <a:effectLst/>
            <a:latin typeface="黑体" panose="02010609060101010101" pitchFamily="49" charset="-122"/>
            <a:ea typeface="宋体" panose="02010600030101010101" pitchFamily="2" charset="-12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zh-CN" sz="2800" b="0" i="0" u="none" strike="noStrike" cap="none" normalizeH="0" baseline="0" smtClean="0">
            <a:ln>
              <a:noFill/>
            </a:ln>
            <a:solidFill>
              <a:schemeClr val="tx1"/>
            </a:solidFill>
            <a:effectLst/>
            <a:latin typeface="黑体" panose="02010609060101010101" pitchFamily="49" charset="-122"/>
            <a:ea typeface="宋体" panose="02010600030101010101" pitchFamily="2" charset="-122"/>
          </a:defRPr>
        </a:defPPr>
      </a:lstStyle>
    </a:lnDef>
  </a:objectDefaults>
  <a:extraClrSchemeLst>
    <a:extraClrScheme>
      <a:clrScheme name="1_默认设计模板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默认设计模板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默认设计模板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默认设计模板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默认设计模板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默认设计模板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默认设计模板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默认设计模板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默认设计模板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默认设计模板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默认设计模板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默认设计模板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558</Words>
  <Application>Microsoft Office PowerPoint</Application>
  <PresentationFormat>宽屏</PresentationFormat>
  <Paragraphs>55</Paragraphs>
  <Slides>8</Slides>
  <Notes>2</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0</vt:i4>
      </vt:variant>
      <vt:variant>
        <vt:lpstr>幻灯片标题</vt:lpstr>
      </vt:variant>
      <vt:variant>
        <vt:i4>8</vt:i4>
      </vt:variant>
    </vt:vector>
  </HeadingPairs>
  <TitlesOfParts>
    <vt:vector size="12" baseType="lpstr">
      <vt:lpstr>等线</vt:lpstr>
      <vt:lpstr>黑体</vt:lpstr>
      <vt:lpstr>Arial</vt:lpstr>
      <vt:lpstr>1_默认设计模板_2</vt:lpstr>
      <vt:lpstr>PowerPoint 演示文稿</vt:lpstr>
      <vt:lpstr>一、方向控制回路</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PC</dc:creator>
  <cp:lastModifiedBy>PC</cp:lastModifiedBy>
  <cp:revision>8</cp:revision>
  <dcterms:created xsi:type="dcterms:W3CDTF">2020-04-27T07:05:46Z</dcterms:created>
  <dcterms:modified xsi:type="dcterms:W3CDTF">2020-04-27T12:37:29Z</dcterms:modified>
</cp:coreProperties>
</file>